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0689336" cy="7562088"/>
  <p:notesSz cx="7562088" cy="1068933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·안내" id="{97b90d2c-4518-6482-98ac-906017f52704}">
          <p14:sldIdLst>
            <p14:sldId id="256"/>
            <p14:sldId id="257"/>
          </p14:sldIdLst>
        </p14:section>
        <p14:section name="캐릭터" id="{1f754a16-5bd1-fe19-ceb7-52abdbda7696}">
          <p14:sldIdLst>
            <p14:sldId id="258"/>
            <p14:sldId id="259"/>
            <p14:sldId id="260"/>
            <p14:sldId id="261"/>
          </p14:sldIdLst>
        </p14:section>
        <p14:section name="색·표정·포즈" id="{58e76e9b-ee6b-c7f6-2dc7-bee83bfb3a3a}">
          <p14:sldIdLst>
            <p14:sldId id="262"/>
            <p14:sldId id="263"/>
            <p14:sldId id="264"/>
          </p14:sldIdLst>
        </p14:section>
        <p14:section name="의상·표현" id="{4a1780a3-a5b6-42b3-9d6b-0f29645576f0}">
          <p14:sldIdLst>
            <p14:sldId id="265"/>
            <p14:sldId id="266"/>
          </p14:sldIdLst>
        </p14:section>
        <p14:section name="로고·사용 규칙" id="{2d4b7b63-da76-cf42-17dd-758878acaeaa}">
          <p14:sldIdLst>
            <p14:sldId id="267"/>
            <p14:sldId id="268"/>
            <p14:sldId id="269"/>
          </p14:sldIdLst>
        </p14:section>
        <p14:section name="반복 양식" id="{d685ddd7-8a15-8370-1ff9-a480f129f8e5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50" b="1" spc="15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  <p:sp>
        <p:nvSpPr>
          <p:cNvPr id="4" name="Text 0"/>
          <p:cNvSpPr/>
          <p:nvPr/>
        </p:nvSpPr>
        <p:spPr>
          <a:xfrm>
            <a:off x="457200" y="722376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6"/>
                </a:solidFill>
              </a:rPr>
              <a:t>Eda, the Cat Maestro · 캐릭터 스타일시트 Character Style Sheet · v0.1</a:t>
            </a:r>
            <a:endParaRPr lang="en-US" sz="750" dirty="0"/>
          </a:p>
        </p:txBody>
      </p:sp>
      <p:sp>
        <p:nvSpPr>
          <p:cNvPr id="5" name="Text 1"/>
          <p:cNvSpPr/>
          <p:nvPr/>
        </p:nvSpPr>
        <p:spPr>
          <a:xfrm>
            <a:off x="6766560" y="722376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chemeClr val="accent6"/>
                </a:solidFill>
              </a:rPr>
              <a:t>CONFIDENTIAL · 검토 목적 외 사용 금지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68580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CHARACTER STYLE SHEET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87552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캐릭터 스타일시트 양식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057400"/>
            <a:ext cx="5852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Eda, the Cat Maestro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92608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고양이 마에스트로 에다</a:t>
            </a:r>
            <a:endParaRPr lang="en-US" sz="2000" dirty="0"/>
          </a:p>
        </p:txBody>
      </p:sp>
      <p:sp>
        <p:nvSpPr>
          <p:cNvPr id="6" name="versionBox"/>
          <p:cNvSpPr/>
          <p:nvPr/>
        </p:nvSpPr>
        <p:spPr>
          <a:xfrm>
            <a:off x="640080" y="4069080"/>
            <a:ext cx="5212080" cy="2240280"/>
          </a:xfrm>
          <a:prstGeom prst="roundRect">
            <a:avLst>
              <a:gd name="adj" fmla="val 3265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versionRows"/>
          <p:cNvSpPr txBox="1"/>
          <p:nvPr/>
        </p:nvSpPr>
        <p:spPr>
          <a:xfrm>
            <a:off x="868680" y="4206240"/>
            <a:ext cx="48463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accent2"/>
                </a:solidFill>
              </a:rPr>
              <a:t>버전 Version   </a:t>
            </a:r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bg1"/>
                </a:solidFill>
              </a:rPr>
              <a:t>v0.1 초안</a:t>
            </a:r>
            <a:endParaRPr lang="en-US" sz="11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accent2"/>
                </a:solidFill>
              </a:rPr>
              <a:t>작성일 Date   </a:t>
            </a:r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bg1"/>
                </a:solidFill>
              </a:rPr>
              <a:t>2026-__-__</a:t>
            </a:r>
            <a:endParaRPr lang="en-US" sz="11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accent2"/>
                </a:solidFill>
              </a:rPr>
              <a:t>작성 Author   </a:t>
            </a:r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bg1"/>
                </a:solidFill>
              </a:rPr>
              <a:t>[이름]</a:t>
            </a:r>
            <a:endParaRPr lang="en-US" sz="11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accent2"/>
                </a:solidFill>
              </a:rPr>
              <a:t>승인 Approved   </a:t>
            </a:r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bg1"/>
                </a:solidFill>
              </a:rPr>
              <a:t>[대표 승인 후 기입]</a:t>
            </a:r>
            <a:endParaRPr lang="en-US" sz="11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accent2"/>
                </a:solidFill>
              </a:rPr>
              <a:t>배포 범위   </a:t>
            </a:r>
            <a:pPr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bg1"/>
                </a:solidFill>
              </a:rPr>
              <a:t>□ 상담용 간이판   □ 라이선시 정식판</a:t>
            </a:r>
            <a:endParaRPr lang="en-US" sz="1150" dirty="0"/>
          </a:p>
        </p:txBody>
      </p:sp>
      <p:sp>
        <p:nvSpPr>
          <p:cNvPr id="8" name="art_1"/>
          <p:cNvSpPr/>
          <p:nvPr/>
        </p:nvSpPr>
        <p:spPr>
          <a:xfrm>
            <a:off x="6766560" y="685800"/>
            <a:ext cx="3291840" cy="5623560"/>
          </a:xfrm>
          <a:prstGeom prst="roundRect">
            <a:avLst>
              <a:gd name="adj" fmla="val 1667"/>
            </a:avLst>
          </a:prstGeom>
          <a:solidFill>
            <a:schemeClr val="bg1">
              <a:alpha val="14000"/>
            </a:schemeClr>
          </a:solidFill>
          <a:ln w="9525">
            <a:solidFill>
              <a:schemeClr val="bg2"/>
            </a:solidFill>
            <a:prstDash val="dash"/>
          </a:ln>
        </p:spPr>
      </p:sp>
      <p:sp>
        <p:nvSpPr>
          <p:cNvPr id="9" name="artLabel_2"/>
          <p:cNvSpPr txBox="1"/>
          <p:nvPr/>
        </p:nvSpPr>
        <p:spPr>
          <a:xfrm>
            <a:off x="6821424" y="740664"/>
            <a:ext cx="3182112" cy="55138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[대표 이미지]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승인된 캐릭터 일러스트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또는 3D 렌더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6675120"/>
            <a:ext cx="9418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bg2"/>
                </a:solidFill>
              </a:rPr>
              <a:t>© [연도] [권리자 — 확인 필요]. 무단 복제·변형·배포 금지 / All rights reserved.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00  GUIDE · 문서 안내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문서 용도와 버전 관리</a:t>
            </a:r>
            <a:endParaRPr lang="en-US" sz="2200" dirty="0"/>
          </a:p>
        </p:txBody>
      </p:sp>
      <p:sp>
        <p:nvSpPr>
          <p:cNvPr id="4" name="subhead_3"/>
          <p:cNvSpPr txBox="1"/>
          <p:nvPr/>
        </p:nvSpPr>
        <p:spPr>
          <a:xfrm>
            <a:off x="457200" y="1234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용도</a:t>
            </a:r>
            <a:endParaRPr lang="en-US" sz="1100" dirty="0"/>
          </a:p>
        </p:txBody>
      </p:sp>
      <p:sp>
        <p:nvSpPr>
          <p:cNvPr id="5" name="useCard0"/>
          <p:cNvSpPr/>
          <p:nvPr/>
        </p:nvSpPr>
        <p:spPr>
          <a:xfrm>
            <a:off x="457200" y="1572768"/>
            <a:ext cx="4572000" cy="1115568"/>
          </a:xfrm>
          <a:prstGeom prst="roundRect">
            <a:avLst>
              <a:gd name="adj" fmla="val 4918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" y="1645920"/>
            <a:ext cx="429768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chemeClr val="accent1"/>
                </a:solidFill>
              </a:rPr>
              <a:t>상담용 간이판 — 박람회·바이어 미팅</a:t>
            </a:r>
            <a:endParaRPr lang="en-US" sz="1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형태·색·성격이 일관되게 관리됨을 보여주는 8~10쪽 요약본. 프로필·턴어라운드·컬러·표정·로고·사용 규칙 중심.</a:t>
            </a:r>
            <a:endParaRPr lang="en-US" sz="1000" dirty="0"/>
          </a:p>
        </p:txBody>
      </p:sp>
      <p:sp>
        <p:nvSpPr>
          <p:cNvPr id="7" name="useCard1"/>
          <p:cNvSpPr/>
          <p:nvPr/>
        </p:nvSpPr>
        <p:spPr>
          <a:xfrm>
            <a:off x="457200" y="2834640"/>
            <a:ext cx="4572000" cy="1115568"/>
          </a:xfrm>
          <a:prstGeom prst="roundRect">
            <a:avLst>
              <a:gd name="adj" fmla="val 4918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2907792"/>
            <a:ext cx="429768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b="1" dirty="0">
                <a:solidFill>
                  <a:schemeClr val="accent1"/>
                </a:solidFill>
              </a:rPr>
              <a:t>라이선시 정식판 — 계약 후 배포</a:t>
            </a:r>
            <a:endParaRPr lang="en-US" sz="1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제조·출판·애니메이션 파트너용 전체본. 원본 파일·서체·패키지 규정·승인 절차 포함. 계약서의 품질 승인 조항과 함께 배포.</a:t>
            </a:r>
            <a:endParaRPr lang="en-US" sz="1000" dirty="0"/>
          </a:p>
        </p:txBody>
      </p:sp>
      <p:sp>
        <p:nvSpPr>
          <p:cNvPr id="9" name="subhead_4"/>
          <p:cNvSpPr txBox="1"/>
          <p:nvPr/>
        </p:nvSpPr>
        <p:spPr>
          <a:xfrm>
            <a:off x="457200" y="4160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작성 원칙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4480560"/>
            <a:ext cx="4572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승인된 최종 디자인만 수록. 탐색 시안·AI 시안은 넣지 않음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대본·포트폴리오 설정과 다른 내용은 대표 확인 후 수정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2D 기준 이미지와 3D 기준 이미지를 구분해 표기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chemeClr val="tx1"/>
                </a:solidFill>
              </a:rPr>
              <a:t>배포할 때마다 버전·배포처를 오른쪽 이력에 기록</a:t>
            </a:r>
            <a:endParaRPr lang="en-US" sz="1050" dirty="0"/>
          </a:p>
        </p:txBody>
      </p:sp>
      <p:sp>
        <p:nvSpPr>
          <p:cNvPr id="11" name="guideNote_5"/>
          <p:cNvSpPr txBox="1"/>
          <p:nvPr/>
        </p:nvSpPr>
        <p:spPr>
          <a:xfrm>
            <a:off x="457200" y="62636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대괄호 [ ] 와 회색 글씨, 이 파란 안내문은 작성 후 삭제. 배포본에서는 이 쪽의 버전 이력만 남김.</a:t>
            </a:r>
            <a:endParaRPr lang="en-US" sz="900" dirty="0"/>
          </a:p>
        </p:txBody>
      </p:sp>
      <p:sp>
        <p:nvSpPr>
          <p:cNvPr id="12" name="subhead_6"/>
          <p:cNvSpPr txBox="1"/>
          <p:nvPr/>
        </p:nvSpPr>
        <p:spPr>
          <a:xfrm>
            <a:off x="5394960" y="1234440"/>
            <a:ext cx="4837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목차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394960" y="1572768"/>
            <a:ext cx="2331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01 캐릭터 프로필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02 턴어라운드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03 비율·형태 규칙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04 라인업·크기 비교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05 컬러 팔레트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06 표정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07 포즈·시그니처 동작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863840" y="1572768"/>
            <a:ext cx="2331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08 의상·소품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09 표현 방식(2D·3D)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10 로고·타이틀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11 사용 규칙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12 상품 적용·승인 절차</a:t>
            </a:r>
            <a:endParaRPr lang="en-US" sz="10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13 조연 프로필(반복 양식)</a:t>
            </a:r>
            <a:endParaRPr lang="en-US" sz="1000" dirty="0"/>
          </a:p>
        </p:txBody>
      </p:sp>
      <p:sp>
        <p:nvSpPr>
          <p:cNvPr id="15" name="subhead_7"/>
          <p:cNvSpPr txBox="1"/>
          <p:nvPr/>
        </p:nvSpPr>
        <p:spPr>
          <a:xfrm>
            <a:off x="5394960" y="3749040"/>
            <a:ext cx="4837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버전 이력</a:t>
            </a:r>
            <a:endParaRPr lang="en-US" sz="11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394960" y="4069080"/>
          <a:ext cx="4837176" cy="914400"/>
        </p:xfrm>
        <a:graphic>
          <a:graphicData uri="http://schemas.openxmlformats.org/drawingml/2006/table">
            <a:tbl>
              <a:tblPr/>
              <a:tblGrid>
                <a:gridCol w="566928"/>
                <a:gridCol w="960120"/>
                <a:gridCol w="2029968"/>
                <a:gridCol w="640080"/>
                <a:gridCol w="64008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chemeClr val="bg1"/>
                          </a:solidFill>
                        </a:rPr>
                        <a:t>버전</a:t>
                      </a: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chemeClr val="bg1"/>
                          </a:solidFill>
                        </a:rPr>
                        <a:t>날짜</a:t>
                      </a: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chemeClr val="bg1"/>
                          </a:solidFill>
                        </a:rPr>
                        <a:t>변경 내용</a:t>
                      </a: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chemeClr val="bg1"/>
                          </a:solidFill>
                        </a:rPr>
                        <a:t>작성</a:t>
                      </a: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chemeClr val="bg1"/>
                          </a:solidFill>
                        </a:rPr>
                        <a:t>승인</a:t>
                      </a: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</a:rPr>
                        <a:t>v0.1</a:t>
                      </a: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</a:rPr>
                        <a:t>2026-__-__</a:t>
                      </a: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chemeClr val="tx1"/>
                          </a:solidFill>
                        </a:rPr>
                        <a:t>양식 생성</a:t>
                      </a: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/>
                    </a:p>
                  </a:txBody>
                  <a:tcPr marL="45720" marR="45720" marT="45720" marB="45720" anchor="ctr">
                    <a:lnL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C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01  PROFILE · 캐릭터 프로필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에다 Eda</a:t>
            </a:r>
            <a:endParaRPr lang="en-US" sz="2200" dirty="0"/>
          </a:p>
        </p:txBody>
      </p:sp>
      <p:sp>
        <p:nvSpPr>
          <p:cNvPr id="4" name="art_8"/>
          <p:cNvSpPr/>
          <p:nvPr/>
        </p:nvSpPr>
        <p:spPr>
          <a:xfrm>
            <a:off x="457200" y="1234440"/>
            <a:ext cx="3566160" cy="566928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artLabel_9"/>
          <p:cNvSpPr txBox="1"/>
          <p:nvPr/>
        </p:nvSpPr>
        <p:spPr>
          <a:xfrm>
            <a:off x="512064" y="1289304"/>
            <a:ext cx="3456432" cy="5559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[메인 포즈]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승인된 대표 일러스트 또는 3D 렌더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배경 없음 · 정면 또는 3/4</a:t>
            </a:r>
            <a:endParaRPr lang="en-US" sz="1000" dirty="0"/>
          </a:p>
        </p:txBody>
      </p:sp>
      <p:sp>
        <p:nvSpPr>
          <p:cNvPr id="6" name="fieldLabel_10"/>
          <p:cNvSpPr txBox="1"/>
          <p:nvPr/>
        </p:nvSpPr>
        <p:spPr>
          <a:xfrm>
            <a:off x="4297680" y="1234440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이름 Name</a:t>
            </a:r>
            <a:endParaRPr lang="en-US" sz="950" dirty="0"/>
          </a:p>
        </p:txBody>
      </p:sp>
      <p:sp>
        <p:nvSpPr>
          <p:cNvPr id="7" name="fieldBox_11"/>
          <p:cNvSpPr/>
          <p:nvPr/>
        </p:nvSpPr>
        <p:spPr>
          <a:xfrm>
            <a:off x="4297680" y="1490472"/>
            <a:ext cx="2852928" cy="56692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8" name="fieldValue_12"/>
          <p:cNvSpPr txBox="1"/>
          <p:nvPr/>
        </p:nvSpPr>
        <p:spPr>
          <a:xfrm>
            <a:off x="4352544" y="1508760"/>
            <a:ext cx="274320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에다 / Eda</a:t>
            </a:r>
            <a:endParaRPr lang="en-US" sz="1000" dirty="0"/>
          </a:p>
        </p:txBody>
      </p:sp>
      <p:sp>
        <p:nvSpPr>
          <p:cNvPr id="9" name="fieldLabel_13"/>
          <p:cNvSpPr txBox="1"/>
          <p:nvPr/>
        </p:nvSpPr>
        <p:spPr>
          <a:xfrm>
            <a:off x="7379208" y="1234440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종 · 나이감 Species · Age</a:t>
            </a:r>
            <a:endParaRPr lang="en-US" sz="950" dirty="0"/>
          </a:p>
        </p:txBody>
      </p:sp>
      <p:sp>
        <p:nvSpPr>
          <p:cNvPr id="10" name="fieldBox_14"/>
          <p:cNvSpPr/>
          <p:nvPr/>
        </p:nvSpPr>
        <p:spPr>
          <a:xfrm>
            <a:off x="7379208" y="1490472"/>
            <a:ext cx="2852928" cy="56692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1" name="fieldValue_15"/>
          <p:cNvSpPr txBox="1"/>
          <p:nvPr/>
        </p:nvSpPr>
        <p:spPr>
          <a:xfrm>
            <a:off x="7434072" y="1508760"/>
            <a:ext cx="274320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고양이 cat · </a:t>
            </a:r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[나이감]</a:t>
            </a:r>
            <a:endParaRPr lang="en-US" sz="1000" dirty="0"/>
          </a:p>
        </p:txBody>
      </p:sp>
      <p:sp>
        <p:nvSpPr>
          <p:cNvPr id="12" name="fieldLabel_16"/>
          <p:cNvSpPr txBox="1"/>
          <p:nvPr/>
        </p:nvSpPr>
        <p:spPr>
          <a:xfrm>
            <a:off x="4297680" y="2176272"/>
            <a:ext cx="5934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한 문장 소개 One-liner</a:t>
            </a:r>
            <a:endParaRPr lang="en-US" sz="950" dirty="0"/>
          </a:p>
        </p:txBody>
      </p:sp>
      <p:sp>
        <p:nvSpPr>
          <p:cNvPr id="13" name="fieldBox_17"/>
          <p:cNvSpPr/>
          <p:nvPr/>
        </p:nvSpPr>
        <p:spPr>
          <a:xfrm>
            <a:off x="4297680" y="2432304"/>
            <a:ext cx="5934456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4" name="fieldValue_18"/>
          <p:cNvSpPr txBox="1"/>
          <p:nvPr/>
        </p:nvSpPr>
        <p:spPr>
          <a:xfrm>
            <a:off x="4352544" y="2450592"/>
            <a:ext cx="5824728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모든 소리에서 음악을 듣는 고양이. 요한의 집고양이에서 애니피아의 학생, 그리고 모두를 하나로 모으는 지휘자로 성장함.</a:t>
            </a:r>
            <a:endParaRPr lang="en-US" sz="1000" dirty="0"/>
          </a:p>
        </p:txBody>
      </p:sp>
      <p:sp>
        <p:nvSpPr>
          <p:cNvPr id="15" name="fieldLabel_19"/>
          <p:cNvSpPr txBox="1"/>
          <p:nvPr/>
        </p:nvSpPr>
        <p:spPr>
          <a:xfrm>
            <a:off x="4297680" y="3163824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성격 키워드 3 Personality</a:t>
            </a:r>
            <a:endParaRPr lang="en-US" sz="950" dirty="0"/>
          </a:p>
        </p:txBody>
      </p:sp>
      <p:sp>
        <p:nvSpPr>
          <p:cNvPr id="16" name="fieldBox_20"/>
          <p:cNvSpPr/>
          <p:nvPr/>
        </p:nvSpPr>
        <p:spPr>
          <a:xfrm>
            <a:off x="4297680" y="3419856"/>
            <a:ext cx="2852928" cy="65836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7" name="fieldValue_21"/>
          <p:cNvSpPr txBox="1"/>
          <p:nvPr/>
        </p:nvSpPr>
        <p:spPr>
          <a:xfrm>
            <a:off x="4352544" y="3438144"/>
            <a:ext cx="2743200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[예: 호기심 · 경청 · ____]</a:t>
            </a:r>
            <a:endParaRPr lang="en-US" sz="1000" dirty="0"/>
          </a:p>
        </p:txBody>
      </p:sp>
      <p:sp>
        <p:nvSpPr>
          <p:cNvPr id="18" name="fieldLabel_22"/>
          <p:cNvSpPr txBox="1"/>
          <p:nvPr/>
        </p:nvSpPr>
        <p:spPr>
          <a:xfrm>
            <a:off x="7379208" y="3163824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욕망과 약점 Want · Flaw</a:t>
            </a:r>
            <a:endParaRPr lang="en-US" sz="950" dirty="0"/>
          </a:p>
        </p:txBody>
      </p:sp>
      <p:sp>
        <p:nvSpPr>
          <p:cNvPr id="19" name="fieldBox_23"/>
          <p:cNvSpPr/>
          <p:nvPr/>
        </p:nvSpPr>
        <p:spPr>
          <a:xfrm>
            <a:off x="7379208" y="3419856"/>
            <a:ext cx="2852928" cy="65836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0" name="fieldValue_24"/>
          <p:cNvSpPr txBox="1"/>
          <p:nvPr/>
        </p:nvSpPr>
        <p:spPr>
          <a:xfrm>
            <a:off x="7434072" y="3438144"/>
            <a:ext cx="2743200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[이야기 속 목표 / 극복할 약점]</a:t>
            </a:r>
            <a:endParaRPr lang="en-US" sz="1000" dirty="0"/>
          </a:p>
        </p:txBody>
      </p:sp>
      <p:sp>
        <p:nvSpPr>
          <p:cNvPr id="21" name="fieldLabel_25"/>
          <p:cNvSpPr txBox="1"/>
          <p:nvPr/>
        </p:nvSpPr>
        <p:spPr>
          <a:xfrm>
            <a:off x="4297680" y="4197096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시그니처 행동 3 Signature actions</a:t>
            </a:r>
            <a:endParaRPr lang="en-US" sz="950" dirty="0"/>
          </a:p>
        </p:txBody>
      </p:sp>
      <p:sp>
        <p:nvSpPr>
          <p:cNvPr id="22" name="fieldBox_26"/>
          <p:cNvSpPr/>
          <p:nvPr/>
        </p:nvSpPr>
        <p:spPr>
          <a:xfrm>
            <a:off x="4297680" y="4453128"/>
            <a:ext cx="2852928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3" name="fieldValue_27"/>
          <p:cNvSpPr txBox="1"/>
          <p:nvPr/>
        </p:nvSpPr>
        <p:spPr>
          <a:xfrm>
            <a:off x="4352544" y="4471416"/>
            <a:ext cx="27432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[예: 귀를 세워 소리를 듣는 동작]</a:t>
            </a:r>
            <a:endParaRPr lang="en-US" sz="10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 ]</a:t>
            </a:r>
            <a:endParaRPr lang="en-US" sz="10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 ]</a:t>
            </a:r>
            <a:endParaRPr lang="en-US" sz="1000" dirty="0"/>
          </a:p>
        </p:txBody>
      </p:sp>
      <p:sp>
        <p:nvSpPr>
          <p:cNvPr id="24" name="fieldLabel_28"/>
          <p:cNvSpPr txBox="1"/>
          <p:nvPr/>
        </p:nvSpPr>
        <p:spPr>
          <a:xfrm>
            <a:off x="7379208" y="4197096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관계 Relationships</a:t>
            </a:r>
            <a:endParaRPr lang="en-US" sz="950" dirty="0"/>
          </a:p>
        </p:txBody>
      </p:sp>
      <p:sp>
        <p:nvSpPr>
          <p:cNvPr id="25" name="fieldBox_29"/>
          <p:cNvSpPr/>
          <p:nvPr/>
        </p:nvSpPr>
        <p:spPr>
          <a:xfrm>
            <a:off x="7379208" y="4453128"/>
            <a:ext cx="2852928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6" name="fieldValue_30"/>
          <p:cNvSpPr txBox="1"/>
          <p:nvPr/>
        </p:nvSpPr>
        <p:spPr>
          <a:xfrm>
            <a:off x="7434072" y="4471416"/>
            <a:ext cx="27432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요한: 함께 사는 피아니스트
</a:t>
            </a:r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[클라이버·한나·하칸·글레니와의 관계]</a:t>
            </a:r>
            <a:endParaRPr lang="en-US" sz="1000" dirty="0"/>
          </a:p>
        </p:txBody>
      </p:sp>
      <p:sp>
        <p:nvSpPr>
          <p:cNvPr id="27" name="fieldLabel_31"/>
          <p:cNvSpPr txBox="1"/>
          <p:nvPr/>
        </p:nvSpPr>
        <p:spPr>
          <a:xfrm>
            <a:off x="4297680" y="5413248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소리·음악 모티프 Sound signature</a:t>
            </a:r>
            <a:endParaRPr lang="en-US" sz="950" dirty="0"/>
          </a:p>
        </p:txBody>
      </p:sp>
      <p:sp>
        <p:nvSpPr>
          <p:cNvPr id="28" name="fieldBox_32"/>
          <p:cNvSpPr/>
          <p:nvPr/>
        </p:nvSpPr>
        <p:spPr>
          <a:xfrm>
            <a:off x="4297680" y="5669280"/>
            <a:ext cx="2852928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9" name="fieldValue_33"/>
          <p:cNvSpPr txBox="1"/>
          <p:nvPr/>
        </p:nvSpPr>
        <p:spPr>
          <a:xfrm>
            <a:off x="4352544" y="5687568"/>
            <a:ext cx="2743200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에다 라이트모티프 </a:t>
            </a:r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[마디 수 · 악기 · 음원 위치]</a:t>
            </a:r>
            <a:endParaRPr lang="en-US" sz="1000" dirty="0"/>
          </a:p>
        </p:txBody>
      </p:sp>
      <p:sp>
        <p:nvSpPr>
          <p:cNvPr id="30" name="fieldLabel_34"/>
          <p:cNvSpPr txBox="1"/>
          <p:nvPr/>
        </p:nvSpPr>
        <p:spPr>
          <a:xfrm>
            <a:off x="7379208" y="5413248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쓰지 않는 표현 Never</a:t>
            </a:r>
            <a:endParaRPr lang="en-US" sz="950" dirty="0"/>
          </a:p>
        </p:txBody>
      </p:sp>
      <p:sp>
        <p:nvSpPr>
          <p:cNvPr id="31" name="fieldBox_35"/>
          <p:cNvSpPr/>
          <p:nvPr/>
        </p:nvSpPr>
        <p:spPr>
          <a:xfrm>
            <a:off x="7379208" y="5669280"/>
            <a:ext cx="2852928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2" name="fieldValue_36"/>
          <p:cNvSpPr txBox="1"/>
          <p:nvPr/>
        </p:nvSpPr>
        <p:spPr>
          <a:xfrm>
            <a:off x="7434072" y="5687568"/>
            <a:ext cx="2743200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[예: 비웃음 · 위협 · 성격과 다른 행동]</a:t>
            </a:r>
            <a:endParaRPr lang="en-US" sz="1000" dirty="0"/>
          </a:p>
        </p:txBody>
      </p:sp>
      <p:sp>
        <p:nvSpPr>
          <p:cNvPr id="33" name="guideNote_37"/>
          <p:cNvSpPr txBox="1"/>
          <p:nvPr/>
        </p:nvSpPr>
        <p:spPr>
          <a:xfrm>
            <a:off x="4297680" y="6400800"/>
            <a:ext cx="5934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대본·포트폴리오와 대조해 확정된 내용만 기입. 시그니처 행동은 07 포즈 쪽 동작과 같게 맞춤.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02  TURNAROUND · 턴어라운드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턴어라운드 — 같은 기준선·같은 배율</a:t>
            </a:r>
            <a:endParaRPr lang="en-US" sz="2200" dirty="0"/>
          </a:p>
        </p:txBody>
      </p:sp>
      <p:sp>
        <p:nvSpPr>
          <p:cNvPr id="4" name="art_38"/>
          <p:cNvSpPr/>
          <p:nvPr/>
        </p:nvSpPr>
        <p:spPr>
          <a:xfrm>
            <a:off x="457200" y="1280160"/>
            <a:ext cx="1808683" cy="4846320"/>
          </a:xfrm>
          <a:prstGeom prst="roundRect">
            <a:avLst>
              <a:gd name="adj" fmla="val 303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caption_39"/>
          <p:cNvSpPr txBox="1"/>
          <p:nvPr/>
        </p:nvSpPr>
        <p:spPr>
          <a:xfrm>
            <a:off x="457200" y="6199632"/>
            <a:ext cx="180868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정면 Front</a:t>
            </a:r>
            <a:endParaRPr lang="en-US" sz="950" dirty="0"/>
          </a:p>
        </p:txBody>
      </p:sp>
      <p:sp>
        <p:nvSpPr>
          <p:cNvPr id="6" name="art_40"/>
          <p:cNvSpPr/>
          <p:nvPr/>
        </p:nvSpPr>
        <p:spPr>
          <a:xfrm>
            <a:off x="2448763" y="1280160"/>
            <a:ext cx="1808683" cy="4846320"/>
          </a:xfrm>
          <a:prstGeom prst="roundRect">
            <a:avLst>
              <a:gd name="adj" fmla="val 303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7" name="caption_41"/>
          <p:cNvSpPr txBox="1"/>
          <p:nvPr/>
        </p:nvSpPr>
        <p:spPr>
          <a:xfrm>
            <a:off x="2448763" y="6199632"/>
            <a:ext cx="180868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3/4 앞 Front 3/4</a:t>
            </a:r>
            <a:endParaRPr lang="en-US" sz="950" dirty="0"/>
          </a:p>
        </p:txBody>
      </p:sp>
      <p:sp>
        <p:nvSpPr>
          <p:cNvPr id="8" name="art_42"/>
          <p:cNvSpPr/>
          <p:nvPr/>
        </p:nvSpPr>
        <p:spPr>
          <a:xfrm>
            <a:off x="4440326" y="1280160"/>
            <a:ext cx="1808683" cy="4846320"/>
          </a:xfrm>
          <a:prstGeom prst="roundRect">
            <a:avLst>
              <a:gd name="adj" fmla="val 303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9" name="caption_43"/>
          <p:cNvSpPr txBox="1"/>
          <p:nvPr/>
        </p:nvSpPr>
        <p:spPr>
          <a:xfrm>
            <a:off x="4440326" y="6199632"/>
            <a:ext cx="180868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측면 Side</a:t>
            </a:r>
            <a:endParaRPr lang="en-US" sz="950" dirty="0"/>
          </a:p>
        </p:txBody>
      </p:sp>
      <p:sp>
        <p:nvSpPr>
          <p:cNvPr id="10" name="art_44"/>
          <p:cNvSpPr/>
          <p:nvPr/>
        </p:nvSpPr>
        <p:spPr>
          <a:xfrm>
            <a:off x="6431890" y="1280160"/>
            <a:ext cx="1808683" cy="4846320"/>
          </a:xfrm>
          <a:prstGeom prst="roundRect">
            <a:avLst>
              <a:gd name="adj" fmla="val 303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1" name="caption_45"/>
          <p:cNvSpPr txBox="1"/>
          <p:nvPr/>
        </p:nvSpPr>
        <p:spPr>
          <a:xfrm>
            <a:off x="6431890" y="6199632"/>
            <a:ext cx="180868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3/4 뒤 Back 3/4</a:t>
            </a:r>
            <a:endParaRPr lang="en-US" sz="950" dirty="0"/>
          </a:p>
        </p:txBody>
      </p:sp>
      <p:sp>
        <p:nvSpPr>
          <p:cNvPr id="12" name="art_46"/>
          <p:cNvSpPr/>
          <p:nvPr/>
        </p:nvSpPr>
        <p:spPr>
          <a:xfrm>
            <a:off x="8423453" y="1280160"/>
            <a:ext cx="1808683" cy="4846320"/>
          </a:xfrm>
          <a:prstGeom prst="roundRect">
            <a:avLst>
              <a:gd name="adj" fmla="val 303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3" name="caption_47"/>
          <p:cNvSpPr txBox="1"/>
          <p:nvPr/>
        </p:nvSpPr>
        <p:spPr>
          <a:xfrm>
            <a:off x="8423453" y="6199632"/>
            <a:ext cx="180868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후면 Back</a:t>
            </a:r>
            <a:endParaRPr lang="en-US" sz="950" dirty="0"/>
          </a:p>
        </p:txBody>
      </p:sp>
      <p:sp>
        <p:nvSpPr>
          <p:cNvPr id="14" name="guide_머리 끝 Top"/>
          <p:cNvSpPr/>
          <p:nvPr/>
        </p:nvSpPr>
        <p:spPr>
          <a:xfrm>
            <a:off x="457200" y="1627632"/>
            <a:ext cx="9774936" cy="0"/>
          </a:xfrm>
          <a:prstGeom prst="line">
            <a:avLst/>
          </a:prstGeom>
          <a:noFill/>
          <a:ln w="7620">
            <a:solidFill>
              <a:schemeClr val="accent4"/>
            </a:solidFill>
            <a:prstDash val="dash"/>
          </a:ln>
        </p:spPr>
      </p:sp>
      <p:sp>
        <p:nvSpPr>
          <p:cNvPr id="15" name="Text 13"/>
          <p:cNvSpPr txBox="1"/>
          <p:nvPr/>
        </p:nvSpPr>
        <p:spPr>
          <a:xfrm>
            <a:off x="530352" y="1426464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4"/>
                </a:solidFill>
              </a:rPr>
              <a:t>머리 끝 Top</a:t>
            </a:r>
            <a:endParaRPr lang="en-US" sz="750" dirty="0"/>
          </a:p>
        </p:txBody>
      </p:sp>
      <p:sp>
        <p:nvSpPr>
          <p:cNvPr id="16" name="guide_턱 Chin"/>
          <p:cNvSpPr/>
          <p:nvPr/>
        </p:nvSpPr>
        <p:spPr>
          <a:xfrm>
            <a:off x="457200" y="2743200"/>
            <a:ext cx="9774936" cy="0"/>
          </a:xfrm>
          <a:prstGeom prst="line">
            <a:avLst/>
          </a:prstGeom>
          <a:noFill/>
          <a:ln w="7620">
            <a:solidFill>
              <a:schemeClr val="accent4"/>
            </a:solidFill>
            <a:prstDash val="dash"/>
          </a:ln>
        </p:spPr>
      </p:sp>
      <p:sp>
        <p:nvSpPr>
          <p:cNvPr id="17" name="Text 15"/>
          <p:cNvSpPr txBox="1"/>
          <p:nvPr/>
        </p:nvSpPr>
        <p:spPr>
          <a:xfrm>
            <a:off x="530352" y="2542032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4"/>
                </a:solidFill>
              </a:rPr>
              <a:t>턱 Chin</a:t>
            </a:r>
            <a:endParaRPr lang="en-US" sz="750" dirty="0"/>
          </a:p>
        </p:txBody>
      </p:sp>
      <p:sp>
        <p:nvSpPr>
          <p:cNvPr id="18" name="guide_허리 Waist"/>
          <p:cNvSpPr/>
          <p:nvPr/>
        </p:nvSpPr>
        <p:spPr>
          <a:xfrm>
            <a:off x="457200" y="4224528"/>
            <a:ext cx="9774936" cy="0"/>
          </a:xfrm>
          <a:prstGeom prst="line">
            <a:avLst/>
          </a:prstGeom>
          <a:noFill/>
          <a:ln w="7620">
            <a:solidFill>
              <a:schemeClr val="accent4"/>
            </a:solidFill>
            <a:prstDash val="dash"/>
          </a:ln>
        </p:spPr>
      </p:sp>
      <p:sp>
        <p:nvSpPr>
          <p:cNvPr id="19" name="Text 17"/>
          <p:cNvSpPr txBox="1"/>
          <p:nvPr/>
        </p:nvSpPr>
        <p:spPr>
          <a:xfrm>
            <a:off x="530352" y="4023360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4"/>
                </a:solidFill>
              </a:rPr>
              <a:t>허리 Waist</a:t>
            </a:r>
            <a:endParaRPr lang="en-US" sz="750" dirty="0"/>
          </a:p>
        </p:txBody>
      </p:sp>
      <p:sp>
        <p:nvSpPr>
          <p:cNvPr id="20" name="guide_기준선 Ground"/>
          <p:cNvSpPr/>
          <p:nvPr/>
        </p:nvSpPr>
        <p:spPr>
          <a:xfrm>
            <a:off x="457200" y="5897880"/>
            <a:ext cx="9774936" cy="0"/>
          </a:xfrm>
          <a:prstGeom prst="line">
            <a:avLst/>
          </a:prstGeom>
          <a:noFill/>
          <a:ln w="7620">
            <a:solidFill>
              <a:schemeClr val="accent4"/>
            </a:solidFill>
            <a:prstDash val="dash"/>
          </a:ln>
        </p:spPr>
      </p:sp>
      <p:sp>
        <p:nvSpPr>
          <p:cNvPr id="21" name="Text 19"/>
          <p:cNvSpPr txBox="1"/>
          <p:nvPr/>
        </p:nvSpPr>
        <p:spPr>
          <a:xfrm>
            <a:off x="530352" y="5696712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4"/>
                </a:solidFill>
              </a:rPr>
              <a:t>기준선 Ground</a:t>
            </a:r>
            <a:endParaRPr lang="en-US" sz="750" dirty="0"/>
          </a:p>
        </p:txBody>
      </p:sp>
      <p:sp>
        <p:nvSpPr>
          <p:cNvPr id="22" name="guideNote_48"/>
          <p:cNvSpPr txBox="1"/>
          <p:nvPr/>
        </p:nvSpPr>
        <p:spPr>
          <a:xfrm>
            <a:off x="457200" y="6537960"/>
            <a:ext cx="9774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3D는 직교(Orthographic) 카메라 렌더, 2D는 같은 선 두께로 작화. 머리 끝·턱·허리·기준선을 모든 방향에서 맞춤. 2D·3D 중 어느 기준인지 제목에 표기.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03  PROPORTION · 비율·형태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비율과 실루엣 규칙</a:t>
            </a:r>
            <a:endParaRPr lang="en-US" sz="2200" dirty="0"/>
          </a:p>
        </p:txBody>
      </p:sp>
      <p:sp>
        <p:nvSpPr>
          <p:cNvPr id="4" name="art_49"/>
          <p:cNvSpPr/>
          <p:nvPr/>
        </p:nvSpPr>
        <p:spPr>
          <a:xfrm>
            <a:off x="457200" y="1234440"/>
            <a:ext cx="3108960" cy="5669280"/>
          </a:xfrm>
          <a:prstGeom prst="roundRect">
            <a:avLst>
              <a:gd name="adj" fmla="val 176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artLabel_50"/>
          <p:cNvSpPr txBox="1"/>
          <p:nvPr/>
        </p:nvSpPr>
        <p:spPr>
          <a:xfrm>
            <a:off x="512064" y="1289304"/>
            <a:ext cx="2999232" cy="5559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[머리·몸 비율 도해]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머리 길이 단위 눈금 표시</a:t>
            </a:r>
            <a:endParaRPr lang="en-US" sz="1000" dirty="0"/>
          </a:p>
        </p:txBody>
      </p:sp>
      <p:sp>
        <p:nvSpPr>
          <p:cNvPr id="6" name="art_51"/>
          <p:cNvSpPr/>
          <p:nvPr/>
        </p:nvSpPr>
        <p:spPr>
          <a:xfrm>
            <a:off x="3794760" y="1234440"/>
            <a:ext cx="2926080" cy="2788920"/>
          </a:xfrm>
          <a:prstGeom prst="roundRect">
            <a:avLst>
              <a:gd name="adj" fmla="val 1967"/>
            </a:avLst>
          </a:prstGeom>
          <a:solidFill>
            <a:schemeClr val="tx1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7" name="artLabel_52"/>
          <p:cNvSpPr txBox="1"/>
          <p:nvPr/>
        </p:nvSpPr>
        <p:spPr>
          <a:xfrm>
            <a:off x="3849624" y="1289304"/>
            <a:ext cx="2816352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[실루엣 테스트]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검은 실루엣만으로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에다임을 알아볼 수 있어야 함</a:t>
            </a:r>
            <a:endParaRPr lang="en-US" sz="1000" dirty="0"/>
          </a:p>
        </p:txBody>
      </p:sp>
      <p:sp>
        <p:nvSpPr>
          <p:cNvPr id="8" name="fieldLabel_53"/>
          <p:cNvSpPr txBox="1"/>
          <p:nvPr/>
        </p:nvSpPr>
        <p:spPr>
          <a:xfrm>
            <a:off x="3794760" y="420624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식별 형태 규칙 3 Recognition rules</a:t>
            </a:r>
            <a:endParaRPr lang="en-US" sz="950" dirty="0"/>
          </a:p>
        </p:txBody>
      </p:sp>
      <p:sp>
        <p:nvSpPr>
          <p:cNvPr id="9" name="fieldBox_54"/>
          <p:cNvSpPr/>
          <p:nvPr/>
        </p:nvSpPr>
        <p:spPr>
          <a:xfrm>
            <a:off x="3794760" y="4462272"/>
            <a:ext cx="2926080" cy="24414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0" name="fieldValue_55"/>
          <p:cNvSpPr txBox="1"/>
          <p:nvPr/>
        </p:nvSpPr>
        <p:spPr>
          <a:xfrm>
            <a:off x="3849624" y="4480560"/>
            <a:ext cx="2816352" cy="24048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[1. 귀 모양]</a:t>
            </a:r>
            <a:endParaRPr lang="en-US" sz="10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[2. 얼굴 비율 · 눈]</a:t>
            </a:r>
            <a:endParaRPr lang="en-US" sz="10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[3. 몸통 · 꼬리 실루엣]</a:t>
            </a:r>
            <a:endParaRPr lang="en-US" sz="10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[소품 없이 식별되는지 확인]</a:t>
            </a:r>
            <a:endParaRPr lang="en-US" sz="1000" dirty="0"/>
          </a:p>
        </p:txBody>
      </p:sp>
      <p:sp>
        <p:nvSpPr>
          <p:cNvPr id="11" name="fieldLabel_56"/>
          <p:cNvSpPr txBox="1"/>
          <p:nvPr/>
        </p:nvSpPr>
        <p:spPr>
          <a:xfrm>
            <a:off x="6949440" y="1234440"/>
            <a:ext cx="3282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머리:몸 비율 Head-to-body</a:t>
            </a:r>
            <a:endParaRPr lang="en-US" sz="950" dirty="0"/>
          </a:p>
        </p:txBody>
      </p:sp>
      <p:sp>
        <p:nvSpPr>
          <p:cNvPr id="12" name="fieldBox_57"/>
          <p:cNvSpPr/>
          <p:nvPr/>
        </p:nvSpPr>
        <p:spPr>
          <a:xfrm>
            <a:off x="6949440" y="1490472"/>
            <a:ext cx="3282696" cy="76809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3" name="fieldValue_58"/>
          <p:cNvSpPr txBox="1"/>
          <p:nvPr/>
        </p:nvSpPr>
        <p:spPr>
          <a:xfrm>
            <a:off x="7004304" y="1508760"/>
            <a:ext cx="3172968" cy="731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[1 : ____ ]</a:t>
            </a:r>
            <a:endParaRPr lang="en-US" sz="1000" dirty="0"/>
          </a:p>
        </p:txBody>
      </p:sp>
      <p:sp>
        <p:nvSpPr>
          <p:cNvPr id="14" name="fieldLabel_59"/>
          <p:cNvSpPr txBox="1"/>
          <p:nvPr/>
        </p:nvSpPr>
        <p:spPr>
          <a:xfrm>
            <a:off x="6949440" y="2395728"/>
            <a:ext cx="3282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기준 키 Reference height</a:t>
            </a:r>
            <a:endParaRPr lang="en-US" sz="950" dirty="0"/>
          </a:p>
        </p:txBody>
      </p:sp>
      <p:sp>
        <p:nvSpPr>
          <p:cNvPr id="15" name="fieldBox_60"/>
          <p:cNvSpPr/>
          <p:nvPr/>
        </p:nvSpPr>
        <p:spPr>
          <a:xfrm>
            <a:off x="6949440" y="2651760"/>
            <a:ext cx="3282696" cy="76809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6" name="fieldValue_61"/>
          <p:cNvSpPr txBox="1"/>
          <p:nvPr/>
        </p:nvSpPr>
        <p:spPr>
          <a:xfrm>
            <a:off x="7004304" y="2670048"/>
            <a:ext cx="3172968" cy="731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[____ 머리 높이 / 사람 캐릭터 대비 ____]</a:t>
            </a:r>
            <a:endParaRPr lang="en-US" sz="1000" dirty="0"/>
          </a:p>
        </p:txBody>
      </p:sp>
      <p:sp>
        <p:nvSpPr>
          <p:cNvPr id="17" name="fieldLabel_62"/>
          <p:cNvSpPr txBox="1"/>
          <p:nvPr/>
        </p:nvSpPr>
        <p:spPr>
          <a:xfrm>
            <a:off x="6949440" y="3557016"/>
            <a:ext cx="3282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선 두께 Line weight</a:t>
            </a:r>
            <a:endParaRPr lang="en-US" sz="950" dirty="0"/>
          </a:p>
        </p:txBody>
      </p:sp>
      <p:sp>
        <p:nvSpPr>
          <p:cNvPr id="18" name="fieldBox_63"/>
          <p:cNvSpPr/>
          <p:nvPr/>
        </p:nvSpPr>
        <p:spPr>
          <a:xfrm>
            <a:off x="6949440" y="3813048"/>
            <a:ext cx="3282696" cy="76809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9" name="fieldValue_64"/>
          <p:cNvSpPr txBox="1"/>
          <p:nvPr/>
        </p:nvSpPr>
        <p:spPr>
          <a:xfrm>
            <a:off x="7004304" y="3831336"/>
            <a:ext cx="3172968" cy="731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[외곽선 ____pt · 내부선 ____pt (A4 기준)]</a:t>
            </a:r>
            <a:endParaRPr lang="en-US" sz="1000" dirty="0"/>
          </a:p>
        </p:txBody>
      </p:sp>
      <p:sp>
        <p:nvSpPr>
          <p:cNvPr id="20" name="fieldLabel_65"/>
          <p:cNvSpPr txBox="1"/>
          <p:nvPr/>
        </p:nvSpPr>
        <p:spPr>
          <a:xfrm>
            <a:off x="6949440" y="4718304"/>
            <a:ext cx="3282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데포르메 허용 범위 Stylization</a:t>
            </a:r>
            <a:endParaRPr lang="en-US" sz="950" dirty="0"/>
          </a:p>
        </p:txBody>
      </p:sp>
      <p:sp>
        <p:nvSpPr>
          <p:cNvPr id="21" name="fieldBox_66"/>
          <p:cNvSpPr/>
          <p:nvPr/>
        </p:nvSpPr>
        <p:spPr>
          <a:xfrm>
            <a:off x="6949440" y="4974336"/>
            <a:ext cx="3282696" cy="76809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2" name="fieldValue_67"/>
          <p:cNvSpPr txBox="1"/>
          <p:nvPr/>
        </p:nvSpPr>
        <p:spPr>
          <a:xfrm>
            <a:off x="7004304" y="4992624"/>
            <a:ext cx="3172968" cy="731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[SD 비율 허용 여부 · 최소 비율]</a:t>
            </a:r>
            <a:endParaRPr lang="en-US" sz="1000" dirty="0"/>
          </a:p>
        </p:txBody>
      </p:sp>
      <p:sp>
        <p:nvSpPr>
          <p:cNvPr id="23" name="guideNote_68"/>
          <p:cNvSpPr txBox="1"/>
          <p:nvPr/>
        </p:nvSpPr>
        <p:spPr>
          <a:xfrm>
            <a:off x="6949440" y="5897880"/>
            <a:ext cx="32826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3D·애니메이션용 캐릭터는 공연 의상보다 실루엣과 주요 특징만 남겨 단순화(2026-09-28 대표 방침).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04  LINEUP · 라인업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라인업과 크기 비교</a:t>
            </a:r>
            <a:endParaRPr lang="en-US" sz="2200" dirty="0"/>
          </a:p>
        </p:txBody>
      </p:sp>
      <p:sp>
        <p:nvSpPr>
          <p:cNvPr id="4" name="art_69"/>
          <p:cNvSpPr/>
          <p:nvPr/>
        </p:nvSpPr>
        <p:spPr>
          <a:xfrm>
            <a:off x="457200" y="1280160"/>
            <a:ext cx="1278854" cy="4434840"/>
          </a:xfrm>
          <a:prstGeom prst="roundRect">
            <a:avLst>
              <a:gd name="adj" fmla="val 429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caption_70"/>
          <p:cNvSpPr txBox="1"/>
          <p:nvPr/>
        </p:nvSpPr>
        <p:spPr>
          <a:xfrm>
            <a:off x="457200" y="5788152"/>
            <a:ext cx="12788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에다</a:t>
            </a:r>
            <a:endParaRPr lang="en-US" sz="1000" dirty="0"/>
          </a:p>
        </p:txBody>
      </p:sp>
      <p:sp>
        <p:nvSpPr>
          <p:cNvPr id="6" name="caption_71"/>
          <p:cNvSpPr txBox="1"/>
          <p:nvPr/>
        </p:nvSpPr>
        <p:spPr>
          <a:xfrm>
            <a:off x="457200" y="6016752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Eda</a:t>
            </a:r>
            <a:endParaRPr lang="en-US" sz="850" dirty="0"/>
          </a:p>
        </p:txBody>
      </p:sp>
      <p:sp>
        <p:nvSpPr>
          <p:cNvPr id="7" name="caption_72"/>
          <p:cNvSpPr txBox="1"/>
          <p:nvPr/>
        </p:nvSpPr>
        <p:spPr>
          <a:xfrm>
            <a:off x="457200" y="6217920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고양이 · 주인공</a:t>
            </a:r>
            <a:endParaRPr lang="en-US" sz="800" dirty="0"/>
          </a:p>
        </p:txBody>
      </p:sp>
      <p:sp>
        <p:nvSpPr>
          <p:cNvPr id="8" name="art_73"/>
          <p:cNvSpPr/>
          <p:nvPr/>
        </p:nvSpPr>
        <p:spPr>
          <a:xfrm>
            <a:off x="1873214" y="1280160"/>
            <a:ext cx="1278854" cy="4434840"/>
          </a:xfrm>
          <a:prstGeom prst="roundRect">
            <a:avLst>
              <a:gd name="adj" fmla="val 429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9" name="caption_74"/>
          <p:cNvSpPr txBox="1"/>
          <p:nvPr/>
        </p:nvSpPr>
        <p:spPr>
          <a:xfrm>
            <a:off x="1873214" y="5788152"/>
            <a:ext cx="12788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요한</a:t>
            </a:r>
            <a:endParaRPr lang="en-US" sz="1000" dirty="0"/>
          </a:p>
        </p:txBody>
      </p:sp>
      <p:sp>
        <p:nvSpPr>
          <p:cNvPr id="10" name="caption_75"/>
          <p:cNvSpPr txBox="1"/>
          <p:nvPr/>
        </p:nvSpPr>
        <p:spPr>
          <a:xfrm>
            <a:off x="1873214" y="6016752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Johan</a:t>
            </a:r>
            <a:endParaRPr lang="en-US" sz="850" dirty="0"/>
          </a:p>
        </p:txBody>
      </p:sp>
      <p:sp>
        <p:nvSpPr>
          <p:cNvPr id="11" name="caption_76"/>
          <p:cNvSpPr txBox="1"/>
          <p:nvPr/>
        </p:nvSpPr>
        <p:spPr>
          <a:xfrm>
            <a:off x="1873214" y="6217920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사람 · 피아니스트</a:t>
            </a:r>
            <a:endParaRPr lang="en-US" sz="800" dirty="0"/>
          </a:p>
        </p:txBody>
      </p:sp>
      <p:sp>
        <p:nvSpPr>
          <p:cNvPr id="12" name="art_77"/>
          <p:cNvSpPr/>
          <p:nvPr/>
        </p:nvSpPr>
        <p:spPr>
          <a:xfrm>
            <a:off x="3289227" y="1280160"/>
            <a:ext cx="1278854" cy="4434840"/>
          </a:xfrm>
          <a:prstGeom prst="roundRect">
            <a:avLst>
              <a:gd name="adj" fmla="val 429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3" name="caption_78"/>
          <p:cNvSpPr txBox="1"/>
          <p:nvPr/>
        </p:nvSpPr>
        <p:spPr>
          <a:xfrm>
            <a:off x="3289227" y="5788152"/>
            <a:ext cx="12788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클라이버</a:t>
            </a:r>
            <a:endParaRPr lang="en-US" sz="1000" dirty="0"/>
          </a:p>
        </p:txBody>
      </p:sp>
      <p:sp>
        <p:nvSpPr>
          <p:cNvPr id="14" name="caption_79"/>
          <p:cNvSpPr txBox="1"/>
          <p:nvPr/>
        </p:nvSpPr>
        <p:spPr>
          <a:xfrm>
            <a:off x="3289227" y="6016752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Kleiber</a:t>
            </a:r>
            <a:endParaRPr lang="en-US" sz="850" dirty="0"/>
          </a:p>
        </p:txBody>
      </p:sp>
      <p:sp>
        <p:nvSpPr>
          <p:cNvPr id="15" name="caption_80"/>
          <p:cNvSpPr txBox="1"/>
          <p:nvPr/>
        </p:nvSpPr>
        <p:spPr>
          <a:xfrm>
            <a:off x="3289227" y="6217920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곰 · 지휘자</a:t>
            </a:r>
            <a:endParaRPr lang="en-US" sz="800" dirty="0"/>
          </a:p>
        </p:txBody>
      </p:sp>
      <p:sp>
        <p:nvSpPr>
          <p:cNvPr id="16" name="art_81"/>
          <p:cNvSpPr/>
          <p:nvPr/>
        </p:nvSpPr>
        <p:spPr>
          <a:xfrm>
            <a:off x="4705241" y="1280160"/>
            <a:ext cx="1278854" cy="4434840"/>
          </a:xfrm>
          <a:prstGeom prst="roundRect">
            <a:avLst>
              <a:gd name="adj" fmla="val 429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7" name="caption_82"/>
          <p:cNvSpPr txBox="1"/>
          <p:nvPr/>
        </p:nvSpPr>
        <p:spPr>
          <a:xfrm>
            <a:off x="4705241" y="5788152"/>
            <a:ext cx="12788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한나</a:t>
            </a:r>
            <a:endParaRPr lang="en-US" sz="1000" dirty="0"/>
          </a:p>
        </p:txBody>
      </p:sp>
      <p:sp>
        <p:nvSpPr>
          <p:cNvPr id="18" name="caption_83"/>
          <p:cNvSpPr txBox="1"/>
          <p:nvPr/>
        </p:nvSpPr>
        <p:spPr>
          <a:xfrm>
            <a:off x="4705241" y="6016752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Hanna</a:t>
            </a:r>
            <a:endParaRPr lang="en-US" sz="850" dirty="0"/>
          </a:p>
        </p:txBody>
      </p:sp>
      <p:sp>
        <p:nvSpPr>
          <p:cNvPr id="19" name="caption_84"/>
          <p:cNvSpPr txBox="1"/>
          <p:nvPr/>
        </p:nvSpPr>
        <p:spPr>
          <a:xfrm>
            <a:off x="4705241" y="6217920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부엉이 · 중재자</a:t>
            </a:r>
            <a:endParaRPr lang="en-US" sz="800" dirty="0"/>
          </a:p>
        </p:txBody>
      </p:sp>
      <p:sp>
        <p:nvSpPr>
          <p:cNvPr id="20" name="art_85"/>
          <p:cNvSpPr/>
          <p:nvPr/>
        </p:nvSpPr>
        <p:spPr>
          <a:xfrm>
            <a:off x="6121255" y="1280160"/>
            <a:ext cx="1278854" cy="4434840"/>
          </a:xfrm>
          <a:prstGeom prst="roundRect">
            <a:avLst>
              <a:gd name="adj" fmla="val 429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1" name="caption_86"/>
          <p:cNvSpPr txBox="1"/>
          <p:nvPr/>
        </p:nvSpPr>
        <p:spPr>
          <a:xfrm>
            <a:off x="6121255" y="5788152"/>
            <a:ext cx="12788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하칸</a:t>
            </a:r>
            <a:endParaRPr lang="en-US" sz="1000" dirty="0"/>
          </a:p>
        </p:txBody>
      </p:sp>
      <p:sp>
        <p:nvSpPr>
          <p:cNvPr id="22" name="caption_87"/>
          <p:cNvSpPr txBox="1"/>
          <p:nvPr/>
        </p:nvSpPr>
        <p:spPr>
          <a:xfrm>
            <a:off x="6121255" y="6016752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Hakan</a:t>
            </a:r>
            <a:endParaRPr lang="en-US" sz="850" dirty="0"/>
          </a:p>
        </p:txBody>
      </p:sp>
      <p:sp>
        <p:nvSpPr>
          <p:cNvPr id="23" name="caption_88"/>
          <p:cNvSpPr txBox="1"/>
          <p:nvPr/>
        </p:nvSpPr>
        <p:spPr>
          <a:xfrm>
            <a:off x="6121255" y="6217920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토끼 · 트럼펫</a:t>
            </a:r>
            <a:endParaRPr lang="en-US" sz="800" dirty="0"/>
          </a:p>
        </p:txBody>
      </p:sp>
      <p:sp>
        <p:nvSpPr>
          <p:cNvPr id="24" name="art_89"/>
          <p:cNvSpPr/>
          <p:nvPr/>
        </p:nvSpPr>
        <p:spPr>
          <a:xfrm>
            <a:off x="7537269" y="1280160"/>
            <a:ext cx="1278854" cy="4434840"/>
          </a:xfrm>
          <a:prstGeom prst="roundRect">
            <a:avLst>
              <a:gd name="adj" fmla="val 429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5" name="caption_90"/>
          <p:cNvSpPr txBox="1"/>
          <p:nvPr/>
        </p:nvSpPr>
        <p:spPr>
          <a:xfrm>
            <a:off x="7537269" y="5788152"/>
            <a:ext cx="12788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글레니</a:t>
            </a:r>
            <a:endParaRPr lang="en-US" sz="1000" dirty="0"/>
          </a:p>
        </p:txBody>
      </p:sp>
      <p:sp>
        <p:nvSpPr>
          <p:cNvPr id="26" name="caption_91"/>
          <p:cNvSpPr txBox="1"/>
          <p:nvPr/>
        </p:nvSpPr>
        <p:spPr>
          <a:xfrm>
            <a:off x="7537269" y="6016752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Glennie</a:t>
            </a:r>
            <a:endParaRPr lang="en-US" sz="850" dirty="0"/>
          </a:p>
        </p:txBody>
      </p:sp>
      <p:sp>
        <p:nvSpPr>
          <p:cNvPr id="27" name="caption_92"/>
          <p:cNvSpPr txBox="1"/>
          <p:nvPr/>
        </p:nvSpPr>
        <p:spPr>
          <a:xfrm>
            <a:off x="7537269" y="6217920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오소리 · 소리 수집가</a:t>
            </a:r>
            <a:endParaRPr lang="en-US" sz="800" dirty="0"/>
          </a:p>
        </p:txBody>
      </p:sp>
      <p:sp>
        <p:nvSpPr>
          <p:cNvPr id="28" name="art_93"/>
          <p:cNvSpPr/>
          <p:nvPr/>
        </p:nvSpPr>
        <p:spPr>
          <a:xfrm>
            <a:off x="8953282" y="1280160"/>
            <a:ext cx="1278854" cy="4434840"/>
          </a:xfrm>
          <a:prstGeom prst="roundRect">
            <a:avLst>
              <a:gd name="adj" fmla="val 429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9" name="caption_94"/>
          <p:cNvSpPr txBox="1"/>
          <p:nvPr/>
        </p:nvSpPr>
        <p:spPr>
          <a:xfrm>
            <a:off x="8953282" y="5788152"/>
            <a:ext cx="12788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카나·나리·리아</a:t>
            </a:r>
            <a:endParaRPr lang="en-US" sz="1000" dirty="0"/>
          </a:p>
        </p:txBody>
      </p:sp>
      <p:sp>
        <p:nvSpPr>
          <p:cNvPr id="30" name="caption_95"/>
          <p:cNvSpPr txBox="1"/>
          <p:nvPr/>
        </p:nvSpPr>
        <p:spPr>
          <a:xfrm>
            <a:off x="8953282" y="6016752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Kana·Nari·Ria</a:t>
            </a:r>
            <a:endParaRPr lang="en-US" sz="850" dirty="0"/>
          </a:p>
        </p:txBody>
      </p:sp>
      <p:sp>
        <p:nvSpPr>
          <p:cNvPr id="31" name="caption_96"/>
          <p:cNvSpPr txBox="1"/>
          <p:nvPr/>
        </p:nvSpPr>
        <p:spPr>
          <a:xfrm>
            <a:off x="8953282" y="6217920"/>
            <a:ext cx="127885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카나리아 · 전령</a:t>
            </a:r>
            <a:endParaRPr lang="en-US" sz="800" dirty="0"/>
          </a:p>
        </p:txBody>
      </p:sp>
      <p:sp>
        <p:nvSpPr>
          <p:cNvPr id="32" name="groundLine"/>
          <p:cNvSpPr/>
          <p:nvPr/>
        </p:nvSpPr>
        <p:spPr>
          <a:xfrm>
            <a:off x="457200" y="5715000"/>
            <a:ext cx="9774936" cy="0"/>
          </a:xfrm>
          <a:prstGeom prst="line">
            <a:avLst/>
          </a:prstGeom>
          <a:noFill/>
          <a:ln w="10160">
            <a:solidFill>
              <a:schemeClr val="accent4"/>
            </a:solidFill>
            <a:prstDash val="solid"/>
          </a:ln>
        </p:spPr>
      </p:sp>
      <p:sp>
        <p:nvSpPr>
          <p:cNvPr id="33" name="guideNote_97"/>
          <p:cNvSpPr txBox="1"/>
          <p:nvPr/>
        </p:nvSpPr>
        <p:spPr>
          <a:xfrm>
            <a:off x="457200" y="6537960"/>
            <a:ext cx="9774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실제 키 비율로 같은 기준선에 배치. 인간 세계와 애니피아에서 크기가 달라지면 두 가지를 모두 표시.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05  COLOR · 컬러 팔레트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컬러 팔레트</a:t>
            </a:r>
            <a:endParaRPr lang="en-US" sz="2200" dirty="0"/>
          </a:p>
        </p:txBody>
      </p:sp>
      <p:sp>
        <p:nvSpPr>
          <p:cNvPr id="4" name="subhead_98"/>
          <p:cNvSpPr txBox="1"/>
          <p:nvPr/>
        </p:nvSpPr>
        <p:spPr>
          <a:xfrm>
            <a:off x="4572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메인 컬러 Main</a:t>
            </a:r>
            <a:endParaRPr lang="en-US" sz="1000" dirty="0"/>
          </a:p>
        </p:txBody>
      </p:sp>
      <p:sp>
        <p:nvSpPr>
          <p:cNvPr id="5" name="art_99"/>
          <p:cNvSpPr/>
          <p:nvPr/>
        </p:nvSpPr>
        <p:spPr>
          <a:xfrm>
            <a:off x="457200" y="1554480"/>
            <a:ext cx="1463040" cy="1143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6" name="artLabel_100"/>
          <p:cNvSpPr txBox="1"/>
          <p:nvPr/>
        </p:nvSpPr>
        <p:spPr>
          <a:xfrm>
            <a:off x="512064" y="1609344"/>
            <a:ext cx="1353312" cy="1033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[메인 1]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743200"/>
            <a:ext cx="146304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이름  ______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HEX  #______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RGB  ___ ___ ___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CMYK  __ __ __ 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PANTONE  ______</a:t>
            </a:r>
            <a:endParaRPr lang="en-US" sz="850" dirty="0"/>
          </a:p>
        </p:txBody>
      </p:sp>
      <p:sp>
        <p:nvSpPr>
          <p:cNvPr id="8" name="art_101"/>
          <p:cNvSpPr/>
          <p:nvPr/>
        </p:nvSpPr>
        <p:spPr>
          <a:xfrm>
            <a:off x="2103120" y="1554480"/>
            <a:ext cx="1463040" cy="1143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9" name="artLabel_102"/>
          <p:cNvSpPr txBox="1"/>
          <p:nvPr/>
        </p:nvSpPr>
        <p:spPr>
          <a:xfrm>
            <a:off x="2157984" y="1609344"/>
            <a:ext cx="1353312" cy="1033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[메인 2]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2103120" y="2743200"/>
            <a:ext cx="146304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이름  ______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HEX  #______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RGB  ___ ___ ___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CMYK  __ __ __ 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PANTONE  ______</a:t>
            </a:r>
            <a:endParaRPr lang="en-US" sz="850" dirty="0"/>
          </a:p>
        </p:txBody>
      </p:sp>
      <p:sp>
        <p:nvSpPr>
          <p:cNvPr id="11" name="art_103"/>
          <p:cNvSpPr/>
          <p:nvPr/>
        </p:nvSpPr>
        <p:spPr>
          <a:xfrm>
            <a:off x="3749040" y="1554480"/>
            <a:ext cx="1463040" cy="1143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2" name="artLabel_104"/>
          <p:cNvSpPr txBox="1"/>
          <p:nvPr/>
        </p:nvSpPr>
        <p:spPr>
          <a:xfrm>
            <a:off x="3803904" y="1609344"/>
            <a:ext cx="1353312" cy="1033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[메인 3]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3749040" y="2743200"/>
            <a:ext cx="1463040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이름  ______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HEX  #______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RGB  ___ ___ ___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CMYK  __ __ __ __</a:t>
            </a:r>
            <a:endParaRPr lang="en-US" sz="85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850" dirty="0">
                <a:solidFill>
                  <a:schemeClr val="accent6"/>
                </a:solidFill>
              </a:rPr>
              <a:t>PANTONE  ______</a:t>
            </a:r>
            <a:endParaRPr lang="en-US" sz="850" dirty="0"/>
          </a:p>
        </p:txBody>
      </p:sp>
      <p:sp>
        <p:nvSpPr>
          <p:cNvPr id="14" name="subhead_105"/>
          <p:cNvSpPr txBox="1"/>
          <p:nvPr/>
        </p:nvSpPr>
        <p:spPr>
          <a:xfrm>
            <a:off x="457200" y="402336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보조 컬러 Sub</a:t>
            </a:r>
            <a:endParaRPr lang="en-US" sz="1000" dirty="0"/>
          </a:p>
        </p:txBody>
      </p:sp>
      <p:sp>
        <p:nvSpPr>
          <p:cNvPr id="15" name="art_106"/>
          <p:cNvSpPr/>
          <p:nvPr/>
        </p:nvSpPr>
        <p:spPr>
          <a:xfrm>
            <a:off x="457200" y="4343400"/>
            <a:ext cx="1051560" cy="77724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6" name="artLabel_107"/>
          <p:cNvSpPr txBox="1"/>
          <p:nvPr/>
        </p:nvSpPr>
        <p:spPr>
          <a:xfrm>
            <a:off x="512064" y="4398264"/>
            <a:ext cx="94183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[보조 1]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5166360"/>
            <a:ext cx="10515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  #______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CMYK  __ __ __ __</a:t>
            </a:r>
            <a:endParaRPr lang="en-US" sz="800" dirty="0"/>
          </a:p>
        </p:txBody>
      </p:sp>
      <p:sp>
        <p:nvSpPr>
          <p:cNvPr id="18" name="art_108"/>
          <p:cNvSpPr/>
          <p:nvPr/>
        </p:nvSpPr>
        <p:spPr>
          <a:xfrm>
            <a:off x="1691640" y="4343400"/>
            <a:ext cx="1051560" cy="77724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9" name="artLabel_109"/>
          <p:cNvSpPr txBox="1"/>
          <p:nvPr/>
        </p:nvSpPr>
        <p:spPr>
          <a:xfrm>
            <a:off x="1746504" y="4398264"/>
            <a:ext cx="94183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[보조 2]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691640" y="5166360"/>
            <a:ext cx="10515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  #______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CMYK  __ __ __ __</a:t>
            </a:r>
            <a:endParaRPr lang="en-US" sz="800" dirty="0"/>
          </a:p>
        </p:txBody>
      </p:sp>
      <p:sp>
        <p:nvSpPr>
          <p:cNvPr id="21" name="art_110"/>
          <p:cNvSpPr/>
          <p:nvPr/>
        </p:nvSpPr>
        <p:spPr>
          <a:xfrm>
            <a:off x="2926080" y="4343400"/>
            <a:ext cx="1051560" cy="77724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2" name="artLabel_111"/>
          <p:cNvSpPr txBox="1"/>
          <p:nvPr/>
        </p:nvSpPr>
        <p:spPr>
          <a:xfrm>
            <a:off x="2980944" y="4398264"/>
            <a:ext cx="94183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[보조 3]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2926080" y="5166360"/>
            <a:ext cx="10515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  #______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CMYK  __ __ __ __</a:t>
            </a:r>
            <a:endParaRPr lang="en-US" sz="800" dirty="0"/>
          </a:p>
        </p:txBody>
      </p:sp>
      <p:sp>
        <p:nvSpPr>
          <p:cNvPr id="24" name="art_112"/>
          <p:cNvSpPr/>
          <p:nvPr/>
        </p:nvSpPr>
        <p:spPr>
          <a:xfrm>
            <a:off x="4160520" y="4343400"/>
            <a:ext cx="1051560" cy="77724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5" name="artLabel_113"/>
          <p:cNvSpPr txBox="1"/>
          <p:nvPr/>
        </p:nvSpPr>
        <p:spPr>
          <a:xfrm>
            <a:off x="4215384" y="4398264"/>
            <a:ext cx="941832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[보조 4]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4160520" y="5166360"/>
            <a:ext cx="10515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  #______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CMYK  __ __ __ __</a:t>
            </a:r>
            <a:endParaRPr lang="en-US" sz="800" dirty="0"/>
          </a:p>
        </p:txBody>
      </p:sp>
      <p:sp>
        <p:nvSpPr>
          <p:cNvPr id="27" name="fieldLabel_114"/>
          <p:cNvSpPr txBox="1"/>
          <p:nvPr/>
        </p:nvSpPr>
        <p:spPr>
          <a:xfrm>
            <a:off x="457200" y="576072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금지 조합 Don't</a:t>
            </a:r>
            <a:endParaRPr lang="en-US" sz="950" dirty="0"/>
          </a:p>
        </p:txBody>
      </p:sp>
      <p:sp>
        <p:nvSpPr>
          <p:cNvPr id="28" name="fieldBox_115"/>
          <p:cNvSpPr/>
          <p:nvPr/>
        </p:nvSpPr>
        <p:spPr>
          <a:xfrm>
            <a:off x="457200" y="6016752"/>
            <a:ext cx="4754880" cy="88696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9" name="fieldValue_116"/>
          <p:cNvSpPr txBox="1"/>
          <p:nvPr/>
        </p:nvSpPr>
        <p:spPr>
          <a:xfrm>
            <a:off x="512064" y="6035040"/>
            <a:ext cx="4645152" cy="8503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[예: 배경과 대비가 낮은 조합 · 지정 외 색으로 털 색 변경]</a:t>
            </a:r>
            <a:endParaRPr lang="en-US" sz="1000" dirty="0"/>
          </a:p>
        </p:txBody>
      </p:sp>
      <p:sp>
        <p:nvSpPr>
          <p:cNvPr id="30" name="subhead_117"/>
          <p:cNvSpPr txBox="1"/>
          <p:nvPr/>
        </p:nvSpPr>
        <p:spPr>
          <a:xfrm>
            <a:off x="5577840" y="1234440"/>
            <a:ext cx="4654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의상 단계별 컬러 Looks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5577840" y="1572768"/>
            <a:ext cx="4654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인간 세계 Human World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5577840" y="1819656"/>
            <a:ext cx="4654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공연 의상: 벨벳 패치워크 상의 · 니커보커스(무릎 바지)</a:t>
            </a:r>
            <a:endParaRPr lang="en-US" sz="900" dirty="0"/>
          </a:p>
        </p:txBody>
      </p:sp>
      <p:sp>
        <p:nvSpPr>
          <p:cNvPr id="33" name="art_118"/>
          <p:cNvSpPr/>
          <p:nvPr/>
        </p:nvSpPr>
        <p:spPr>
          <a:xfrm>
            <a:off x="5577840" y="2139696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34" name="artLabel_119"/>
          <p:cNvSpPr txBox="1"/>
          <p:nvPr/>
        </p:nvSpPr>
        <p:spPr>
          <a:xfrm>
            <a:off x="5632704" y="2194560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35" name="art_120"/>
          <p:cNvSpPr/>
          <p:nvPr/>
        </p:nvSpPr>
        <p:spPr>
          <a:xfrm>
            <a:off x="6537960" y="2139696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36" name="artLabel_121"/>
          <p:cNvSpPr txBox="1"/>
          <p:nvPr/>
        </p:nvSpPr>
        <p:spPr>
          <a:xfrm>
            <a:off x="6592824" y="2194560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37" name="art_122"/>
          <p:cNvSpPr/>
          <p:nvPr/>
        </p:nvSpPr>
        <p:spPr>
          <a:xfrm>
            <a:off x="7498080" y="2139696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38" name="artLabel_123"/>
          <p:cNvSpPr txBox="1"/>
          <p:nvPr/>
        </p:nvSpPr>
        <p:spPr>
          <a:xfrm>
            <a:off x="7552944" y="2194560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39" name="art_124"/>
          <p:cNvSpPr/>
          <p:nvPr/>
        </p:nvSpPr>
        <p:spPr>
          <a:xfrm>
            <a:off x="8458200" y="2139696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40" name="artLabel_125"/>
          <p:cNvSpPr txBox="1"/>
          <p:nvPr/>
        </p:nvSpPr>
        <p:spPr>
          <a:xfrm>
            <a:off x="8513064" y="2194560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41" name="art_126"/>
          <p:cNvSpPr/>
          <p:nvPr/>
        </p:nvSpPr>
        <p:spPr>
          <a:xfrm>
            <a:off x="9418320" y="2139696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42" name="artLabel_127"/>
          <p:cNvSpPr txBox="1"/>
          <p:nvPr/>
        </p:nvSpPr>
        <p:spPr>
          <a:xfrm>
            <a:off x="9473184" y="2194560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43" name="Text 41"/>
          <p:cNvSpPr txBox="1"/>
          <p:nvPr/>
        </p:nvSpPr>
        <p:spPr>
          <a:xfrm>
            <a:off x="5577840" y="3145536"/>
            <a:ext cx="4654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애니피아 학생 Anipia Student</a:t>
            </a:r>
            <a:endParaRPr lang="en-US" sz="1000" dirty="0"/>
          </a:p>
        </p:txBody>
      </p:sp>
      <p:sp>
        <p:nvSpPr>
          <p:cNvPr id="44" name="Text 42"/>
          <p:cNvSpPr txBox="1"/>
          <p:nvPr/>
        </p:nvSpPr>
        <p:spPr>
          <a:xfrm>
            <a:off x="5577840" y="3392424"/>
            <a:ext cx="4654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공연 의상: 리넨 재킷 · 연청 바지</a:t>
            </a:r>
            <a:endParaRPr lang="en-US" sz="900" dirty="0"/>
          </a:p>
        </p:txBody>
      </p:sp>
      <p:sp>
        <p:nvSpPr>
          <p:cNvPr id="45" name="art_128"/>
          <p:cNvSpPr/>
          <p:nvPr/>
        </p:nvSpPr>
        <p:spPr>
          <a:xfrm>
            <a:off x="5577840" y="3712464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46" name="artLabel_129"/>
          <p:cNvSpPr txBox="1"/>
          <p:nvPr/>
        </p:nvSpPr>
        <p:spPr>
          <a:xfrm>
            <a:off x="5632704" y="3767328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47" name="art_130"/>
          <p:cNvSpPr/>
          <p:nvPr/>
        </p:nvSpPr>
        <p:spPr>
          <a:xfrm>
            <a:off x="6537960" y="3712464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48" name="artLabel_131"/>
          <p:cNvSpPr txBox="1"/>
          <p:nvPr/>
        </p:nvSpPr>
        <p:spPr>
          <a:xfrm>
            <a:off x="6592824" y="3767328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49" name="art_132"/>
          <p:cNvSpPr/>
          <p:nvPr/>
        </p:nvSpPr>
        <p:spPr>
          <a:xfrm>
            <a:off x="7498080" y="3712464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0" name="artLabel_133"/>
          <p:cNvSpPr txBox="1"/>
          <p:nvPr/>
        </p:nvSpPr>
        <p:spPr>
          <a:xfrm>
            <a:off x="7552944" y="3767328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51" name="art_134"/>
          <p:cNvSpPr/>
          <p:nvPr/>
        </p:nvSpPr>
        <p:spPr>
          <a:xfrm>
            <a:off x="8458200" y="3712464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2" name="artLabel_135"/>
          <p:cNvSpPr txBox="1"/>
          <p:nvPr/>
        </p:nvSpPr>
        <p:spPr>
          <a:xfrm>
            <a:off x="8513064" y="3767328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53" name="art_136"/>
          <p:cNvSpPr/>
          <p:nvPr/>
        </p:nvSpPr>
        <p:spPr>
          <a:xfrm>
            <a:off x="9418320" y="3712464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4" name="artLabel_137"/>
          <p:cNvSpPr txBox="1"/>
          <p:nvPr/>
        </p:nvSpPr>
        <p:spPr>
          <a:xfrm>
            <a:off x="9473184" y="3767328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55" name="Text 53"/>
          <p:cNvSpPr txBox="1"/>
          <p:nvPr/>
        </p:nvSpPr>
        <p:spPr>
          <a:xfrm>
            <a:off x="5577840" y="4718304"/>
            <a:ext cx="4654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애니피아 지휘자 Anipia Conductor</a:t>
            </a:r>
            <a:endParaRPr lang="en-US" sz="1000" dirty="0"/>
          </a:p>
        </p:txBody>
      </p:sp>
      <p:sp>
        <p:nvSpPr>
          <p:cNvPr id="56" name="Text 54"/>
          <p:cNvSpPr txBox="1"/>
          <p:nvPr/>
        </p:nvSpPr>
        <p:spPr>
          <a:xfrm>
            <a:off x="5577840" y="4965192"/>
            <a:ext cx="4654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공연 의상: 아이보리 연미복 · 버건디 조끼</a:t>
            </a:r>
            <a:endParaRPr lang="en-US" sz="900" dirty="0"/>
          </a:p>
        </p:txBody>
      </p:sp>
      <p:sp>
        <p:nvSpPr>
          <p:cNvPr id="57" name="art_138"/>
          <p:cNvSpPr/>
          <p:nvPr/>
        </p:nvSpPr>
        <p:spPr>
          <a:xfrm>
            <a:off x="5577840" y="5285232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8" name="artLabel_139"/>
          <p:cNvSpPr txBox="1"/>
          <p:nvPr/>
        </p:nvSpPr>
        <p:spPr>
          <a:xfrm>
            <a:off x="5632704" y="5340096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59" name="art_140"/>
          <p:cNvSpPr/>
          <p:nvPr/>
        </p:nvSpPr>
        <p:spPr>
          <a:xfrm>
            <a:off x="6537960" y="5285232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60" name="artLabel_141"/>
          <p:cNvSpPr txBox="1"/>
          <p:nvPr/>
        </p:nvSpPr>
        <p:spPr>
          <a:xfrm>
            <a:off x="6592824" y="5340096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61" name="art_142"/>
          <p:cNvSpPr/>
          <p:nvPr/>
        </p:nvSpPr>
        <p:spPr>
          <a:xfrm>
            <a:off x="7498080" y="5285232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62" name="artLabel_143"/>
          <p:cNvSpPr txBox="1"/>
          <p:nvPr/>
        </p:nvSpPr>
        <p:spPr>
          <a:xfrm>
            <a:off x="7552944" y="5340096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63" name="art_144"/>
          <p:cNvSpPr/>
          <p:nvPr/>
        </p:nvSpPr>
        <p:spPr>
          <a:xfrm>
            <a:off x="8458200" y="5285232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64" name="artLabel_145"/>
          <p:cNvSpPr txBox="1"/>
          <p:nvPr/>
        </p:nvSpPr>
        <p:spPr>
          <a:xfrm>
            <a:off x="8513064" y="5340096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65" name="art_146"/>
          <p:cNvSpPr/>
          <p:nvPr/>
        </p:nvSpPr>
        <p:spPr>
          <a:xfrm>
            <a:off x="9418320" y="5285232"/>
            <a:ext cx="777240" cy="6858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66" name="artLabel_147"/>
          <p:cNvSpPr txBox="1"/>
          <p:nvPr/>
        </p:nvSpPr>
        <p:spPr>
          <a:xfrm>
            <a:off x="9473184" y="5340096"/>
            <a:ext cx="667512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HEX</a:t>
            </a:r>
            <a:endParaRPr lang="en-US" sz="800" dirty="0"/>
          </a:p>
        </p:txBody>
      </p:sp>
      <p:sp>
        <p:nvSpPr>
          <p:cNvPr id="67" name="guideNote_148"/>
          <p:cNvSpPr txBox="1"/>
          <p:nvPr/>
        </p:nvSpPr>
        <p:spPr>
          <a:xfrm>
            <a:off x="5577840" y="6355080"/>
            <a:ext cx="4654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금색 'E' 메달리온은 세 단계 공통 요소(요한과의 연결). 3D·애니 의상 색은 공연 의상과 별도로 확정.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06  EXPRESSIONS · 표정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표정 시트</a:t>
            </a:r>
            <a:endParaRPr lang="en-US" sz="2200" dirty="0"/>
          </a:p>
        </p:txBody>
      </p:sp>
      <p:sp>
        <p:nvSpPr>
          <p:cNvPr id="4" name="art_149"/>
          <p:cNvSpPr/>
          <p:nvPr/>
        </p:nvSpPr>
        <p:spPr>
          <a:xfrm>
            <a:off x="457200" y="1234440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caption_150"/>
          <p:cNvSpPr txBox="1"/>
          <p:nvPr/>
        </p:nvSpPr>
        <p:spPr>
          <a:xfrm>
            <a:off x="457200" y="2581656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기본 Neutral</a:t>
            </a:r>
            <a:endParaRPr lang="en-US" sz="950" dirty="0"/>
          </a:p>
        </p:txBody>
      </p:sp>
      <p:sp>
        <p:nvSpPr>
          <p:cNvPr id="6" name="art_151"/>
          <p:cNvSpPr/>
          <p:nvPr/>
        </p:nvSpPr>
        <p:spPr>
          <a:xfrm>
            <a:off x="2942082" y="1234440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7" name="caption_152"/>
          <p:cNvSpPr txBox="1"/>
          <p:nvPr/>
        </p:nvSpPr>
        <p:spPr>
          <a:xfrm>
            <a:off x="2942082" y="2581656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기쁨 Joy</a:t>
            </a:r>
            <a:endParaRPr lang="en-US" sz="950" dirty="0"/>
          </a:p>
        </p:txBody>
      </p:sp>
      <p:sp>
        <p:nvSpPr>
          <p:cNvPr id="8" name="art_153"/>
          <p:cNvSpPr/>
          <p:nvPr/>
        </p:nvSpPr>
        <p:spPr>
          <a:xfrm>
            <a:off x="5426964" y="1234440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9" name="caption_154"/>
          <p:cNvSpPr txBox="1"/>
          <p:nvPr/>
        </p:nvSpPr>
        <p:spPr>
          <a:xfrm>
            <a:off x="5426964" y="2581656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놀람 Surprise</a:t>
            </a:r>
            <a:endParaRPr lang="en-US" sz="950" dirty="0"/>
          </a:p>
        </p:txBody>
      </p:sp>
      <p:sp>
        <p:nvSpPr>
          <p:cNvPr id="10" name="art_155"/>
          <p:cNvSpPr/>
          <p:nvPr/>
        </p:nvSpPr>
        <p:spPr>
          <a:xfrm>
            <a:off x="7911846" y="1234440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1" name="caption_156"/>
          <p:cNvSpPr txBox="1"/>
          <p:nvPr/>
        </p:nvSpPr>
        <p:spPr>
          <a:xfrm>
            <a:off x="7911846" y="2581656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경청·집중 Listening</a:t>
            </a:r>
            <a:endParaRPr lang="en-US" sz="950" dirty="0"/>
          </a:p>
        </p:txBody>
      </p:sp>
      <p:sp>
        <p:nvSpPr>
          <p:cNvPr id="12" name="art_157"/>
          <p:cNvSpPr/>
          <p:nvPr/>
        </p:nvSpPr>
        <p:spPr>
          <a:xfrm>
            <a:off x="457200" y="3057144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3" name="caption_158"/>
          <p:cNvSpPr txBox="1"/>
          <p:nvPr/>
        </p:nvSpPr>
        <p:spPr>
          <a:xfrm>
            <a:off x="457200" y="4404360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궁금함 Curious</a:t>
            </a:r>
            <a:endParaRPr lang="en-US" sz="950" dirty="0"/>
          </a:p>
        </p:txBody>
      </p:sp>
      <p:sp>
        <p:nvSpPr>
          <p:cNvPr id="14" name="art_159"/>
          <p:cNvSpPr/>
          <p:nvPr/>
        </p:nvSpPr>
        <p:spPr>
          <a:xfrm>
            <a:off x="2942082" y="3057144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5" name="caption_160"/>
          <p:cNvSpPr txBox="1"/>
          <p:nvPr/>
        </p:nvSpPr>
        <p:spPr>
          <a:xfrm>
            <a:off x="2942082" y="4404360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장난 Playful</a:t>
            </a:r>
            <a:endParaRPr lang="en-US" sz="950" dirty="0"/>
          </a:p>
        </p:txBody>
      </p:sp>
      <p:sp>
        <p:nvSpPr>
          <p:cNvPr id="16" name="art_161"/>
          <p:cNvSpPr/>
          <p:nvPr/>
        </p:nvSpPr>
        <p:spPr>
          <a:xfrm>
            <a:off x="5426964" y="3057144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7" name="caption_162"/>
          <p:cNvSpPr txBox="1"/>
          <p:nvPr/>
        </p:nvSpPr>
        <p:spPr>
          <a:xfrm>
            <a:off x="5426964" y="4404360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슬픔 Sad</a:t>
            </a:r>
            <a:endParaRPr lang="en-US" sz="950" dirty="0"/>
          </a:p>
        </p:txBody>
      </p:sp>
      <p:sp>
        <p:nvSpPr>
          <p:cNvPr id="18" name="art_163"/>
          <p:cNvSpPr/>
          <p:nvPr/>
        </p:nvSpPr>
        <p:spPr>
          <a:xfrm>
            <a:off x="7911846" y="3057144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9" name="caption_164"/>
          <p:cNvSpPr txBox="1"/>
          <p:nvPr/>
        </p:nvSpPr>
        <p:spPr>
          <a:xfrm>
            <a:off x="7911846" y="4404360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서운함 Hurt</a:t>
            </a:r>
            <a:endParaRPr lang="en-US" sz="950" dirty="0"/>
          </a:p>
        </p:txBody>
      </p:sp>
      <p:sp>
        <p:nvSpPr>
          <p:cNvPr id="20" name="art_165"/>
          <p:cNvSpPr/>
          <p:nvPr/>
        </p:nvSpPr>
        <p:spPr>
          <a:xfrm>
            <a:off x="457200" y="4879848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1" name="caption_166"/>
          <p:cNvSpPr txBox="1"/>
          <p:nvPr/>
        </p:nvSpPr>
        <p:spPr>
          <a:xfrm>
            <a:off x="457200" y="6227064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화남 Upset</a:t>
            </a:r>
            <a:endParaRPr lang="en-US" sz="950" dirty="0"/>
          </a:p>
        </p:txBody>
      </p:sp>
      <p:sp>
        <p:nvSpPr>
          <p:cNvPr id="22" name="art_167"/>
          <p:cNvSpPr/>
          <p:nvPr/>
        </p:nvSpPr>
        <p:spPr>
          <a:xfrm>
            <a:off x="2942082" y="4879848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3" name="caption_168"/>
          <p:cNvSpPr txBox="1"/>
          <p:nvPr/>
        </p:nvSpPr>
        <p:spPr>
          <a:xfrm>
            <a:off x="2942082" y="6227064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결심 Determined</a:t>
            </a:r>
            <a:endParaRPr lang="en-US" sz="950" dirty="0"/>
          </a:p>
        </p:txBody>
      </p:sp>
      <p:sp>
        <p:nvSpPr>
          <p:cNvPr id="24" name="art_169"/>
          <p:cNvSpPr/>
          <p:nvPr/>
        </p:nvSpPr>
        <p:spPr>
          <a:xfrm>
            <a:off x="5426964" y="4879848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5" name="caption_170"/>
          <p:cNvSpPr txBox="1"/>
          <p:nvPr/>
        </p:nvSpPr>
        <p:spPr>
          <a:xfrm>
            <a:off x="5426964" y="6227064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감동 Moved</a:t>
            </a:r>
            <a:endParaRPr lang="en-US" sz="950" dirty="0"/>
          </a:p>
        </p:txBody>
      </p:sp>
      <p:sp>
        <p:nvSpPr>
          <p:cNvPr id="26" name="art_171"/>
          <p:cNvSpPr/>
          <p:nvPr/>
        </p:nvSpPr>
        <p:spPr>
          <a:xfrm>
            <a:off x="7911846" y="4879848"/>
            <a:ext cx="2320290" cy="1658112"/>
          </a:xfrm>
          <a:prstGeom prst="roundRect">
            <a:avLst>
              <a:gd name="adj" fmla="val 33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7" name="caption_172"/>
          <p:cNvSpPr txBox="1"/>
          <p:nvPr/>
        </p:nvSpPr>
        <p:spPr>
          <a:xfrm>
            <a:off x="7911846" y="6227064"/>
            <a:ext cx="23202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졸림 Sleepy</a:t>
            </a:r>
            <a:endParaRPr lang="en-US" sz="950" dirty="0"/>
          </a:p>
        </p:txBody>
      </p:sp>
      <p:sp>
        <p:nvSpPr>
          <p:cNvPr id="28" name="guideNote_173"/>
          <p:cNvSpPr txBox="1"/>
          <p:nvPr/>
        </p:nvSpPr>
        <p:spPr>
          <a:xfrm>
            <a:off x="457200" y="6629400"/>
            <a:ext cx="97749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같은 각도·같은 크기로 작화. '경청'은 에다의 시그니처 표정이므로 반드시 포함.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07  POSES · 포즈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포즈와 시그니처 동작</a:t>
            </a:r>
            <a:endParaRPr lang="en-US" sz="2200" dirty="0"/>
          </a:p>
        </p:txBody>
      </p:sp>
      <p:sp>
        <p:nvSpPr>
          <p:cNvPr id="4" name="art_174"/>
          <p:cNvSpPr/>
          <p:nvPr/>
        </p:nvSpPr>
        <p:spPr>
          <a:xfrm>
            <a:off x="457200" y="1234440"/>
            <a:ext cx="3105912" cy="2537460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caption_175"/>
          <p:cNvSpPr txBox="1"/>
          <p:nvPr/>
        </p:nvSpPr>
        <p:spPr>
          <a:xfrm>
            <a:off x="457200" y="3442716"/>
            <a:ext cx="310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지휘 Conducting</a:t>
            </a:r>
            <a:endParaRPr lang="en-US" sz="950" dirty="0"/>
          </a:p>
        </p:txBody>
      </p:sp>
      <p:sp>
        <p:nvSpPr>
          <p:cNvPr id="6" name="art_176"/>
          <p:cNvSpPr/>
          <p:nvPr/>
        </p:nvSpPr>
        <p:spPr>
          <a:xfrm>
            <a:off x="3791712" y="1234440"/>
            <a:ext cx="3105912" cy="2537460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7" name="caption_177"/>
          <p:cNvSpPr txBox="1"/>
          <p:nvPr/>
        </p:nvSpPr>
        <p:spPr>
          <a:xfrm>
            <a:off x="3791712" y="3442716"/>
            <a:ext cx="310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경청 · 귀 동작 Listening</a:t>
            </a:r>
            <a:endParaRPr lang="en-US" sz="950" dirty="0"/>
          </a:p>
        </p:txBody>
      </p:sp>
      <p:sp>
        <p:nvSpPr>
          <p:cNvPr id="8" name="art_178"/>
          <p:cNvSpPr/>
          <p:nvPr/>
        </p:nvSpPr>
        <p:spPr>
          <a:xfrm>
            <a:off x="7126224" y="1234440"/>
            <a:ext cx="3105912" cy="2537460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9" name="caption_179"/>
          <p:cNvSpPr txBox="1"/>
          <p:nvPr/>
        </p:nvSpPr>
        <p:spPr>
          <a:xfrm>
            <a:off x="7126224" y="3442716"/>
            <a:ext cx="310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리듬 타기 Feeling the beat</a:t>
            </a:r>
            <a:endParaRPr lang="en-US" sz="950" dirty="0"/>
          </a:p>
        </p:txBody>
      </p:sp>
      <p:sp>
        <p:nvSpPr>
          <p:cNvPr id="10" name="art_180"/>
          <p:cNvSpPr/>
          <p:nvPr/>
        </p:nvSpPr>
        <p:spPr>
          <a:xfrm>
            <a:off x="457200" y="4000500"/>
            <a:ext cx="3105912" cy="2537460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1" name="caption_181"/>
          <p:cNvSpPr txBox="1"/>
          <p:nvPr/>
        </p:nvSpPr>
        <p:spPr>
          <a:xfrm>
            <a:off x="457200" y="6208776"/>
            <a:ext cx="310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걷기 Walking</a:t>
            </a:r>
            <a:endParaRPr lang="en-US" sz="950" dirty="0"/>
          </a:p>
        </p:txBody>
      </p:sp>
      <p:sp>
        <p:nvSpPr>
          <p:cNvPr id="12" name="art_182"/>
          <p:cNvSpPr/>
          <p:nvPr/>
        </p:nvSpPr>
        <p:spPr>
          <a:xfrm>
            <a:off x="3791712" y="4000500"/>
            <a:ext cx="3105912" cy="2537460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3" name="caption_183"/>
          <p:cNvSpPr txBox="1"/>
          <p:nvPr/>
        </p:nvSpPr>
        <p:spPr>
          <a:xfrm>
            <a:off x="3791712" y="6208776"/>
            <a:ext cx="310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인사 Bow</a:t>
            </a:r>
            <a:endParaRPr lang="en-US" sz="950" dirty="0"/>
          </a:p>
        </p:txBody>
      </p:sp>
      <p:sp>
        <p:nvSpPr>
          <p:cNvPr id="14" name="art_184"/>
          <p:cNvSpPr/>
          <p:nvPr/>
        </p:nvSpPr>
        <p:spPr>
          <a:xfrm>
            <a:off x="7126224" y="4000500"/>
            <a:ext cx="3105912" cy="2537460"/>
          </a:xfrm>
          <a:prstGeom prst="roundRect">
            <a:avLst>
              <a:gd name="adj" fmla="val 216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5" name="caption_185"/>
          <p:cNvSpPr txBox="1"/>
          <p:nvPr/>
        </p:nvSpPr>
        <p:spPr>
          <a:xfrm>
            <a:off x="7126224" y="6208776"/>
            <a:ext cx="3105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기쁨의 점프 Joyful jump</a:t>
            </a:r>
            <a:endParaRPr lang="en-US" sz="950" dirty="0"/>
          </a:p>
        </p:txBody>
      </p:sp>
      <p:sp>
        <p:nvSpPr>
          <p:cNvPr id="16" name="guideNote_186"/>
          <p:cNvSpPr txBox="1"/>
          <p:nvPr/>
        </p:nvSpPr>
        <p:spPr>
          <a:xfrm>
            <a:off x="457200" y="6629400"/>
            <a:ext cx="977493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01 프로필의 '시그니처 행동 3'과 같은 동작으로 맞춤. 상품용 대표 포즈 3개에 ★ 표시.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08  COSTUME · 의상·소품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의상 3단계와 공통 요소</a:t>
            </a:r>
            <a:endParaRPr lang="en-US" sz="2200" dirty="0"/>
          </a:p>
        </p:txBody>
      </p:sp>
      <p:sp>
        <p:nvSpPr>
          <p:cNvPr id="4" name="art_187"/>
          <p:cNvSpPr/>
          <p:nvPr/>
        </p:nvSpPr>
        <p:spPr>
          <a:xfrm>
            <a:off x="457200" y="1234440"/>
            <a:ext cx="3075432" cy="3246120"/>
          </a:xfrm>
          <a:prstGeom prst="roundRect">
            <a:avLst>
              <a:gd name="adj" fmla="val 1784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artLabel_188"/>
          <p:cNvSpPr txBox="1"/>
          <p:nvPr/>
        </p:nvSpPr>
        <p:spPr>
          <a:xfrm>
            <a:off x="512064" y="1289304"/>
            <a:ext cx="2965704" cy="3136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[인간 세계 전신]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4553712"/>
            <a:ext cx="3075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인간 세계 Human World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4818888"/>
            <a:ext cx="30754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chemeClr val="tx1"/>
                </a:solidFill>
              </a:rPr>
              <a:t>서막~2장 · 요한의 집에서 네 발로 생활하는 고양이</a:t>
            </a:r>
            <a:endParaRPr lang="en-US" sz="9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chemeClr val="tx1"/>
                </a:solidFill>
              </a:rPr>
              <a:t>공연 의상: 벨벳 패치워크 · 니커보커스</a:t>
            </a:r>
            <a:endParaRPr lang="en-US" sz="900" dirty="0"/>
          </a:p>
        </p:txBody>
      </p:sp>
      <p:sp>
        <p:nvSpPr>
          <p:cNvPr id="8" name="fieldLabel_189"/>
          <p:cNvSpPr txBox="1"/>
          <p:nvPr/>
        </p:nvSpPr>
        <p:spPr>
          <a:xfrm>
            <a:off x="457200" y="5440680"/>
            <a:ext cx="3075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애니·3D 단순화 규칙</a:t>
            </a:r>
            <a:endParaRPr lang="en-US" sz="950" dirty="0"/>
          </a:p>
        </p:txBody>
      </p:sp>
      <p:sp>
        <p:nvSpPr>
          <p:cNvPr id="9" name="fieldBox_190"/>
          <p:cNvSpPr/>
          <p:nvPr/>
        </p:nvSpPr>
        <p:spPr>
          <a:xfrm>
            <a:off x="457200" y="5696712"/>
            <a:ext cx="3075432" cy="58521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0" name="fieldValue_191"/>
          <p:cNvSpPr txBox="1"/>
          <p:nvPr/>
        </p:nvSpPr>
        <p:spPr>
          <a:xfrm>
            <a:off x="512064" y="5715000"/>
            <a:ext cx="2965704" cy="548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[남길 특징 2~3개]</a:t>
            </a:r>
            <a:endParaRPr lang="en-US" sz="1000" dirty="0"/>
          </a:p>
        </p:txBody>
      </p:sp>
      <p:sp>
        <p:nvSpPr>
          <p:cNvPr id="11" name="art_192"/>
          <p:cNvSpPr/>
          <p:nvPr/>
        </p:nvSpPr>
        <p:spPr>
          <a:xfrm>
            <a:off x="3806952" y="1234440"/>
            <a:ext cx="3075432" cy="3246120"/>
          </a:xfrm>
          <a:prstGeom prst="roundRect">
            <a:avLst>
              <a:gd name="adj" fmla="val 1784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2" name="artLabel_193"/>
          <p:cNvSpPr txBox="1"/>
          <p:nvPr/>
        </p:nvSpPr>
        <p:spPr>
          <a:xfrm>
            <a:off x="3861816" y="1289304"/>
            <a:ext cx="2965704" cy="3136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[애니피아 학생 전신]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3806952" y="4553712"/>
            <a:ext cx="3075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애니피아 학생 Anipia Student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3806952" y="4818888"/>
            <a:ext cx="30754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chemeClr val="tx1"/>
                </a:solidFill>
              </a:rPr>
              <a:t>3장~14장(지휘자 탄생 전) · 호기심 많은 학생</a:t>
            </a:r>
            <a:endParaRPr lang="en-US" sz="9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chemeClr val="tx1"/>
                </a:solidFill>
              </a:rPr>
              <a:t>공연 의상: 리넨 재킷 · 연청 바지</a:t>
            </a:r>
            <a:endParaRPr lang="en-US" sz="900" dirty="0"/>
          </a:p>
        </p:txBody>
      </p:sp>
      <p:sp>
        <p:nvSpPr>
          <p:cNvPr id="15" name="fieldLabel_194"/>
          <p:cNvSpPr txBox="1"/>
          <p:nvPr/>
        </p:nvSpPr>
        <p:spPr>
          <a:xfrm>
            <a:off x="3806952" y="5440680"/>
            <a:ext cx="3075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애니·3D 단순화 규칙</a:t>
            </a:r>
            <a:endParaRPr lang="en-US" sz="950" dirty="0"/>
          </a:p>
        </p:txBody>
      </p:sp>
      <p:sp>
        <p:nvSpPr>
          <p:cNvPr id="16" name="fieldBox_195"/>
          <p:cNvSpPr/>
          <p:nvPr/>
        </p:nvSpPr>
        <p:spPr>
          <a:xfrm>
            <a:off x="3806952" y="5696712"/>
            <a:ext cx="3075432" cy="58521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7" name="fieldValue_196"/>
          <p:cNvSpPr txBox="1"/>
          <p:nvPr/>
        </p:nvSpPr>
        <p:spPr>
          <a:xfrm>
            <a:off x="3861816" y="5715000"/>
            <a:ext cx="2965704" cy="548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[남길 특징 2~3개]</a:t>
            </a:r>
            <a:endParaRPr lang="en-US" sz="1000" dirty="0"/>
          </a:p>
        </p:txBody>
      </p:sp>
      <p:sp>
        <p:nvSpPr>
          <p:cNvPr id="18" name="art_197"/>
          <p:cNvSpPr/>
          <p:nvPr/>
        </p:nvSpPr>
        <p:spPr>
          <a:xfrm>
            <a:off x="7156704" y="1234440"/>
            <a:ext cx="3075432" cy="3246120"/>
          </a:xfrm>
          <a:prstGeom prst="roundRect">
            <a:avLst>
              <a:gd name="adj" fmla="val 1784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9" name="artLabel_198"/>
          <p:cNvSpPr txBox="1"/>
          <p:nvPr/>
        </p:nvSpPr>
        <p:spPr>
          <a:xfrm>
            <a:off x="7211568" y="1289304"/>
            <a:ext cx="2965704" cy="3136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[애니피아 지휘자 전신]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7156704" y="4553712"/>
            <a:ext cx="3075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애니피아 지휘자 Anipia Conductor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7156704" y="4818888"/>
            <a:ext cx="30754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chemeClr val="tx1"/>
                </a:solidFill>
              </a:rPr>
              <a:t>14장 이후 · 모두를 하나로 모으는 지휘자</a:t>
            </a:r>
            <a:endParaRPr lang="en-US" sz="9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900" dirty="0">
                <a:solidFill>
                  <a:schemeClr val="tx1"/>
                </a:solidFill>
              </a:rPr>
              <a:t>공연 의상: 아이보리 연미복 · 버건디 조끼</a:t>
            </a:r>
            <a:endParaRPr lang="en-US" sz="900" dirty="0"/>
          </a:p>
        </p:txBody>
      </p:sp>
      <p:sp>
        <p:nvSpPr>
          <p:cNvPr id="22" name="fieldLabel_199"/>
          <p:cNvSpPr txBox="1"/>
          <p:nvPr/>
        </p:nvSpPr>
        <p:spPr>
          <a:xfrm>
            <a:off x="7156704" y="5440680"/>
            <a:ext cx="3075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애니·3D 단순화 규칙</a:t>
            </a:r>
            <a:endParaRPr lang="en-US" sz="950" dirty="0"/>
          </a:p>
        </p:txBody>
      </p:sp>
      <p:sp>
        <p:nvSpPr>
          <p:cNvPr id="23" name="fieldBox_200"/>
          <p:cNvSpPr/>
          <p:nvPr/>
        </p:nvSpPr>
        <p:spPr>
          <a:xfrm>
            <a:off x="7156704" y="5696712"/>
            <a:ext cx="3075432" cy="58521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4" name="fieldValue_201"/>
          <p:cNvSpPr txBox="1"/>
          <p:nvPr/>
        </p:nvSpPr>
        <p:spPr>
          <a:xfrm>
            <a:off x="7211568" y="5715000"/>
            <a:ext cx="2965704" cy="548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[남길 특징 2~3개]</a:t>
            </a:r>
            <a:endParaRPr lang="en-US" sz="1000" dirty="0"/>
          </a:p>
        </p:txBody>
      </p:sp>
      <p:sp>
        <p:nvSpPr>
          <p:cNvPr id="25" name="constantBand"/>
          <p:cNvSpPr/>
          <p:nvPr/>
        </p:nvSpPr>
        <p:spPr>
          <a:xfrm>
            <a:off x="457200" y="6382512"/>
            <a:ext cx="9774936" cy="548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94360" y="6382512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공통 요소  </a:t>
            </a:r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금색 'E' 메달리온(요한과의 연결 상징)</a:t>
            </a:r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     소품  </a:t>
            </a:r>
            <a:pPr indent="0" marL="0">
              <a:buNone/>
            </a:pPr>
            <a:r>
              <a:rPr lang="en-US" sz="950" dirty="0">
                <a:solidFill>
                  <a:schemeClr val="accent6"/>
                </a:solidFill>
              </a:rPr>
              <a:t>[지휘봉 등 확정 소품]</a:t>
            </a:r>
            <a:pPr indent="0" marL="0">
              <a:buNone/>
            </a:pPr>
            <a:r>
              <a:rPr lang="en-US" sz="950" i="1" dirty="0">
                <a:solidFill>
                  <a:schemeClr val="accent4"/>
                </a:solidFill>
              </a:rPr>
              <a:t>     공연 의상은 화려하게, 3D·애니 캐릭터는 실루엣·주요 특징만 단순화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09  RENDERING · 표현 방식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2D 일러스트와 3D 룩</a:t>
            </a:r>
            <a:endParaRPr lang="en-US" sz="2200" dirty="0"/>
          </a:p>
        </p:txBody>
      </p:sp>
      <p:sp>
        <p:nvSpPr>
          <p:cNvPr id="4" name="subhead_202"/>
          <p:cNvSpPr txBox="1"/>
          <p:nvPr/>
        </p:nvSpPr>
        <p:spPr>
          <a:xfrm>
            <a:off x="4572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2D 일러스트</a:t>
            </a:r>
            <a:endParaRPr lang="en-US" sz="1100" dirty="0"/>
          </a:p>
        </p:txBody>
      </p:sp>
      <p:sp>
        <p:nvSpPr>
          <p:cNvPr id="5" name="art_203"/>
          <p:cNvSpPr/>
          <p:nvPr/>
        </p:nvSpPr>
        <p:spPr>
          <a:xfrm>
            <a:off x="457200" y="1572768"/>
            <a:ext cx="4754880" cy="2743200"/>
          </a:xfrm>
          <a:prstGeom prst="roundRect">
            <a:avLst>
              <a:gd name="adj" fmla="val 2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6" name="artLabel_204"/>
          <p:cNvSpPr txBox="1"/>
          <p:nvPr/>
        </p:nvSpPr>
        <p:spPr>
          <a:xfrm>
            <a:off x="512064" y="1627632"/>
            <a:ext cx="4645152" cy="2633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[2D 기준 일러스트 샘플]</a:t>
            </a:r>
            <a:endParaRPr lang="en-US" sz="1000" dirty="0"/>
          </a:p>
        </p:txBody>
      </p:sp>
      <p:sp>
        <p:nvSpPr>
          <p:cNvPr id="7" name="fieldLabel_205"/>
          <p:cNvSpPr txBox="1"/>
          <p:nvPr/>
        </p:nvSpPr>
        <p:spPr>
          <a:xfrm>
            <a:off x="457200" y="446227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외곽선 Outline</a:t>
            </a:r>
            <a:endParaRPr lang="en-US" sz="950" dirty="0"/>
          </a:p>
        </p:txBody>
      </p:sp>
      <p:sp>
        <p:nvSpPr>
          <p:cNvPr id="8" name="fieldBox_206"/>
          <p:cNvSpPr/>
          <p:nvPr/>
        </p:nvSpPr>
        <p:spPr>
          <a:xfrm>
            <a:off x="457200" y="4718304"/>
            <a:ext cx="2286000" cy="85953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9" name="fieldValue_207"/>
          <p:cNvSpPr txBox="1"/>
          <p:nvPr/>
        </p:nvSpPr>
        <p:spPr>
          <a:xfrm>
            <a:off x="512064" y="4736592"/>
            <a:ext cx="2176272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[색 · 두께 · 끝 처리]</a:t>
            </a:r>
            <a:endParaRPr lang="en-US" sz="1000" dirty="0"/>
          </a:p>
        </p:txBody>
      </p:sp>
      <p:sp>
        <p:nvSpPr>
          <p:cNvPr id="10" name="fieldLabel_208"/>
          <p:cNvSpPr txBox="1"/>
          <p:nvPr/>
        </p:nvSpPr>
        <p:spPr>
          <a:xfrm>
            <a:off x="2926080" y="446227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채색 Shading</a:t>
            </a:r>
            <a:endParaRPr lang="en-US" sz="950" dirty="0"/>
          </a:p>
        </p:txBody>
      </p:sp>
      <p:sp>
        <p:nvSpPr>
          <p:cNvPr id="11" name="fieldBox_209"/>
          <p:cNvSpPr/>
          <p:nvPr/>
        </p:nvSpPr>
        <p:spPr>
          <a:xfrm>
            <a:off x="2926080" y="4718304"/>
            <a:ext cx="2286000" cy="85953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2" name="fieldValue_210"/>
          <p:cNvSpPr txBox="1"/>
          <p:nvPr/>
        </p:nvSpPr>
        <p:spPr>
          <a:xfrm>
            <a:off x="2980944" y="4736592"/>
            <a:ext cx="2176272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[명암 단계 수 · 그림자 색]</a:t>
            </a:r>
            <a:endParaRPr lang="en-US" sz="1000" dirty="0"/>
          </a:p>
        </p:txBody>
      </p:sp>
      <p:sp>
        <p:nvSpPr>
          <p:cNvPr id="13" name="fieldLabel_211"/>
          <p:cNvSpPr txBox="1"/>
          <p:nvPr/>
        </p:nvSpPr>
        <p:spPr>
          <a:xfrm>
            <a:off x="457200" y="57150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질감 Texture</a:t>
            </a:r>
            <a:endParaRPr lang="en-US" sz="950" dirty="0"/>
          </a:p>
        </p:txBody>
      </p:sp>
      <p:sp>
        <p:nvSpPr>
          <p:cNvPr id="14" name="fieldBox_212"/>
          <p:cNvSpPr/>
          <p:nvPr/>
        </p:nvSpPr>
        <p:spPr>
          <a:xfrm>
            <a:off x="457200" y="5971032"/>
            <a:ext cx="2286000" cy="85953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5" name="fieldValue_213"/>
          <p:cNvSpPr txBox="1"/>
          <p:nvPr/>
        </p:nvSpPr>
        <p:spPr>
          <a:xfrm>
            <a:off x="512064" y="5989320"/>
            <a:ext cx="2176272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[색연필 질감 사용 범위]</a:t>
            </a:r>
            <a:endParaRPr lang="en-US" sz="1000" dirty="0"/>
          </a:p>
        </p:txBody>
      </p:sp>
      <p:sp>
        <p:nvSpPr>
          <p:cNvPr id="16" name="fieldLabel_214"/>
          <p:cNvSpPr txBox="1"/>
          <p:nvPr/>
        </p:nvSpPr>
        <p:spPr>
          <a:xfrm>
            <a:off x="2926080" y="57150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배경 처리 Background</a:t>
            </a:r>
            <a:endParaRPr lang="en-US" sz="950" dirty="0"/>
          </a:p>
        </p:txBody>
      </p:sp>
      <p:sp>
        <p:nvSpPr>
          <p:cNvPr id="17" name="fieldBox_215"/>
          <p:cNvSpPr/>
          <p:nvPr/>
        </p:nvSpPr>
        <p:spPr>
          <a:xfrm>
            <a:off x="2926080" y="5971032"/>
            <a:ext cx="2286000" cy="85953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8" name="fieldValue_216"/>
          <p:cNvSpPr txBox="1"/>
          <p:nvPr/>
        </p:nvSpPr>
        <p:spPr>
          <a:xfrm>
            <a:off x="2980944" y="5989320"/>
            <a:ext cx="2176272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[단색 · 투명 · 패턴]</a:t>
            </a:r>
            <a:endParaRPr lang="en-US" sz="1000" dirty="0"/>
          </a:p>
        </p:txBody>
      </p:sp>
      <p:sp>
        <p:nvSpPr>
          <p:cNvPr id="19" name="subhead_217"/>
          <p:cNvSpPr txBox="1"/>
          <p:nvPr/>
        </p:nvSpPr>
        <p:spPr>
          <a:xfrm>
            <a:off x="5477256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3D 룩 — 2026-09-28 결정 사항</a:t>
            </a:r>
            <a:endParaRPr lang="en-US" sz="1100" dirty="0"/>
          </a:p>
        </p:txBody>
      </p:sp>
      <p:sp>
        <p:nvSpPr>
          <p:cNvPr id="20" name="art_218"/>
          <p:cNvSpPr/>
          <p:nvPr/>
        </p:nvSpPr>
        <p:spPr>
          <a:xfrm>
            <a:off x="5477256" y="1572768"/>
            <a:ext cx="4754880" cy="2743200"/>
          </a:xfrm>
          <a:prstGeom prst="roundRect">
            <a:avLst>
              <a:gd name="adj" fmla="val 2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1" name="artLabel_219"/>
          <p:cNvSpPr txBox="1"/>
          <p:nvPr/>
        </p:nvSpPr>
        <p:spPr>
          <a:xfrm>
            <a:off x="5532120" y="1627632"/>
            <a:ext cx="4645152" cy="2633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[3D 렌더 샘플 · 같은 조명 조건]</a:t>
            </a:r>
            <a:endParaRPr lang="en-US" sz="1000" dirty="0"/>
          </a:p>
        </p:txBody>
      </p:sp>
      <p:sp>
        <p:nvSpPr>
          <p:cNvPr id="22" name="fieldLabel_220"/>
          <p:cNvSpPr txBox="1"/>
          <p:nvPr/>
        </p:nvSpPr>
        <p:spPr>
          <a:xfrm>
            <a:off x="5477256" y="446227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외곽선 Outline</a:t>
            </a:r>
            <a:endParaRPr lang="en-US" sz="950" dirty="0"/>
          </a:p>
        </p:txBody>
      </p:sp>
      <p:sp>
        <p:nvSpPr>
          <p:cNvPr id="23" name="fieldBox_221"/>
          <p:cNvSpPr/>
          <p:nvPr/>
        </p:nvSpPr>
        <p:spPr>
          <a:xfrm>
            <a:off x="5477256" y="4718304"/>
            <a:ext cx="2286000" cy="85953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4" name="fieldValue_222"/>
          <p:cNvSpPr txBox="1"/>
          <p:nvPr/>
        </p:nvSpPr>
        <p:spPr>
          <a:xfrm>
            <a:off x="5532120" y="4736592"/>
            <a:ext cx="2176272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그리스펜슬풍 외곽선</a:t>
            </a:r>
            <a:endParaRPr lang="en-US" sz="1000" dirty="0"/>
          </a:p>
        </p:txBody>
      </p:sp>
      <p:sp>
        <p:nvSpPr>
          <p:cNvPr id="25" name="fieldLabel_223"/>
          <p:cNvSpPr txBox="1"/>
          <p:nvPr/>
        </p:nvSpPr>
        <p:spPr>
          <a:xfrm>
            <a:off x="7946136" y="446227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채색 Shading</a:t>
            </a:r>
            <a:endParaRPr lang="en-US" sz="950" dirty="0"/>
          </a:p>
        </p:txBody>
      </p:sp>
      <p:sp>
        <p:nvSpPr>
          <p:cNvPr id="26" name="fieldBox_224"/>
          <p:cNvSpPr/>
          <p:nvPr/>
        </p:nvSpPr>
        <p:spPr>
          <a:xfrm>
            <a:off x="7946136" y="4718304"/>
            <a:ext cx="2286000" cy="85953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7" name="fieldValue_225"/>
          <p:cNvSpPr txBox="1"/>
          <p:nvPr/>
        </p:nvSpPr>
        <p:spPr>
          <a:xfrm>
            <a:off x="8001000" y="4736592"/>
            <a:ext cx="2176272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툰 채색</a:t>
            </a:r>
            <a:endParaRPr lang="en-US" sz="1000" dirty="0"/>
          </a:p>
        </p:txBody>
      </p:sp>
      <p:sp>
        <p:nvSpPr>
          <p:cNvPr id="28" name="fieldLabel_226"/>
          <p:cNvSpPr txBox="1"/>
          <p:nvPr/>
        </p:nvSpPr>
        <p:spPr>
          <a:xfrm>
            <a:off x="5477256" y="57150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질감 Texture</a:t>
            </a:r>
            <a:endParaRPr lang="en-US" sz="950" dirty="0"/>
          </a:p>
        </p:txBody>
      </p:sp>
      <p:sp>
        <p:nvSpPr>
          <p:cNvPr id="29" name="fieldBox_227"/>
          <p:cNvSpPr/>
          <p:nvPr/>
        </p:nvSpPr>
        <p:spPr>
          <a:xfrm>
            <a:off x="5477256" y="5971032"/>
            <a:ext cx="2286000" cy="85953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0" name="fieldValue_228"/>
          <p:cNvSpPr txBox="1"/>
          <p:nvPr/>
        </p:nvSpPr>
        <p:spPr>
          <a:xfrm>
            <a:off x="5532120" y="5989320"/>
            <a:ext cx="2176272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tx1"/>
                </a:solidFill>
              </a:rPr>
              <a:t>색연필 텍스처(손그림 느낌)</a:t>
            </a:r>
            <a:endParaRPr lang="en-US" sz="1000" dirty="0"/>
          </a:p>
        </p:txBody>
      </p:sp>
      <p:sp>
        <p:nvSpPr>
          <p:cNvPr id="31" name="fieldLabel_229"/>
          <p:cNvSpPr txBox="1"/>
          <p:nvPr/>
        </p:nvSpPr>
        <p:spPr>
          <a:xfrm>
            <a:off x="7946136" y="5715000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렌더 기준 Render setup</a:t>
            </a:r>
            <a:endParaRPr lang="en-US" sz="950" dirty="0"/>
          </a:p>
        </p:txBody>
      </p:sp>
      <p:sp>
        <p:nvSpPr>
          <p:cNvPr id="32" name="fieldBox_230"/>
          <p:cNvSpPr/>
          <p:nvPr/>
        </p:nvSpPr>
        <p:spPr>
          <a:xfrm>
            <a:off x="7946136" y="5971032"/>
            <a:ext cx="2286000" cy="859536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3" name="fieldValue_231"/>
          <p:cNvSpPr txBox="1"/>
          <p:nvPr/>
        </p:nvSpPr>
        <p:spPr>
          <a:xfrm>
            <a:off x="8001000" y="5989320"/>
            <a:ext cx="2176272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[조명 · 카메라 · 배경 색]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10  LOGO · 로고·타이틀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로고와 타이틀 사용 규정</a:t>
            </a:r>
            <a:endParaRPr lang="en-US" sz="2200" dirty="0"/>
          </a:p>
        </p:txBody>
      </p:sp>
      <p:sp>
        <p:nvSpPr>
          <p:cNvPr id="4" name="art_232"/>
          <p:cNvSpPr/>
          <p:nvPr/>
        </p:nvSpPr>
        <p:spPr>
          <a:xfrm>
            <a:off x="457200" y="1234440"/>
            <a:ext cx="4754880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artLabel_233"/>
          <p:cNvSpPr txBox="1"/>
          <p:nvPr/>
        </p:nvSpPr>
        <p:spPr>
          <a:xfrm>
            <a:off x="512064" y="1289304"/>
            <a:ext cx="4645152" cy="1993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[국문 로고]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고양이 마에스트로 에다</a:t>
            </a:r>
            <a:endParaRPr lang="en-US" sz="1000" dirty="0"/>
          </a:p>
        </p:txBody>
      </p:sp>
      <p:sp>
        <p:nvSpPr>
          <p:cNvPr id="6" name="art_234"/>
          <p:cNvSpPr/>
          <p:nvPr/>
        </p:nvSpPr>
        <p:spPr>
          <a:xfrm>
            <a:off x="5477256" y="1234440"/>
            <a:ext cx="4754880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7" name="artLabel_235"/>
          <p:cNvSpPr txBox="1"/>
          <p:nvPr/>
        </p:nvSpPr>
        <p:spPr>
          <a:xfrm>
            <a:off x="5532120" y="1289304"/>
            <a:ext cx="4645152" cy="1993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[영문 로고]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Eda, the Cat Maestro</a:t>
            </a:r>
            <a:endParaRPr lang="en-US" sz="1000" dirty="0"/>
          </a:p>
        </p:txBody>
      </p:sp>
      <p:sp>
        <p:nvSpPr>
          <p:cNvPr id="8" name="art_236"/>
          <p:cNvSpPr/>
          <p:nvPr/>
        </p:nvSpPr>
        <p:spPr>
          <a:xfrm>
            <a:off x="457200" y="3520440"/>
            <a:ext cx="2306574" cy="13716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9" name="artLabel_237"/>
          <p:cNvSpPr txBox="1"/>
          <p:nvPr/>
        </p:nvSpPr>
        <p:spPr>
          <a:xfrm>
            <a:off x="512064" y="3575304"/>
            <a:ext cx="2196846" cy="1261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[컬러 Full color]</a:t>
            </a:r>
            <a:endParaRPr lang="en-US" sz="1000" dirty="0"/>
          </a:p>
        </p:txBody>
      </p:sp>
      <p:sp>
        <p:nvSpPr>
          <p:cNvPr id="10" name="art_238"/>
          <p:cNvSpPr/>
          <p:nvPr/>
        </p:nvSpPr>
        <p:spPr>
          <a:xfrm>
            <a:off x="2946654" y="3520440"/>
            <a:ext cx="2306574" cy="13716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1" name="artLabel_239"/>
          <p:cNvSpPr txBox="1"/>
          <p:nvPr/>
        </p:nvSpPr>
        <p:spPr>
          <a:xfrm>
            <a:off x="3001518" y="3575304"/>
            <a:ext cx="2196846" cy="1261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[흑백 Mono]</a:t>
            </a:r>
            <a:endParaRPr lang="en-US" sz="1000" dirty="0"/>
          </a:p>
        </p:txBody>
      </p:sp>
      <p:sp>
        <p:nvSpPr>
          <p:cNvPr id="12" name="art_240"/>
          <p:cNvSpPr/>
          <p:nvPr/>
        </p:nvSpPr>
        <p:spPr>
          <a:xfrm>
            <a:off x="5436108" y="3520440"/>
            <a:ext cx="2306574" cy="13716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3" name="artLabel_241"/>
          <p:cNvSpPr txBox="1"/>
          <p:nvPr/>
        </p:nvSpPr>
        <p:spPr>
          <a:xfrm>
            <a:off x="5490972" y="3575304"/>
            <a:ext cx="2196846" cy="1261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[반전 Reverse]</a:t>
            </a:r>
            <a:endParaRPr lang="en-US" sz="1000" dirty="0"/>
          </a:p>
        </p:txBody>
      </p:sp>
      <p:sp>
        <p:nvSpPr>
          <p:cNvPr id="14" name="art_242"/>
          <p:cNvSpPr/>
          <p:nvPr/>
        </p:nvSpPr>
        <p:spPr>
          <a:xfrm>
            <a:off x="7925562" y="3520440"/>
            <a:ext cx="2306574" cy="13716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5" name="artLabel_243"/>
          <p:cNvSpPr txBox="1"/>
          <p:nvPr/>
        </p:nvSpPr>
        <p:spPr>
          <a:xfrm>
            <a:off x="7980426" y="3575304"/>
            <a:ext cx="2196846" cy="1261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[최소 크기 Minimum]</a:t>
            </a:r>
            <a:endParaRPr lang="en-US" sz="1000" dirty="0"/>
          </a:p>
        </p:txBody>
      </p:sp>
      <p:sp>
        <p:nvSpPr>
          <p:cNvPr id="16" name="fieldLabel_244"/>
          <p:cNvSpPr txBox="1"/>
          <p:nvPr/>
        </p:nvSpPr>
        <p:spPr>
          <a:xfrm>
            <a:off x="457200" y="5074920"/>
            <a:ext cx="230657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여백 규정 Clear space</a:t>
            </a:r>
            <a:endParaRPr lang="en-US" sz="950" dirty="0"/>
          </a:p>
        </p:txBody>
      </p:sp>
      <p:sp>
        <p:nvSpPr>
          <p:cNvPr id="17" name="fieldBox_245"/>
          <p:cNvSpPr/>
          <p:nvPr/>
        </p:nvSpPr>
        <p:spPr>
          <a:xfrm>
            <a:off x="457200" y="5330952"/>
            <a:ext cx="2306574" cy="7040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8" name="fieldValue_246"/>
          <p:cNvSpPr txBox="1"/>
          <p:nvPr/>
        </p:nvSpPr>
        <p:spPr>
          <a:xfrm>
            <a:off x="512064" y="5349240"/>
            <a:ext cx="2196846" cy="6675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[로고 높이의 ____ 이상]</a:t>
            </a:r>
            <a:endParaRPr lang="en-US" sz="1000" dirty="0"/>
          </a:p>
        </p:txBody>
      </p:sp>
      <p:sp>
        <p:nvSpPr>
          <p:cNvPr id="19" name="fieldLabel_247"/>
          <p:cNvSpPr txBox="1"/>
          <p:nvPr/>
        </p:nvSpPr>
        <p:spPr>
          <a:xfrm>
            <a:off x="2946654" y="5074920"/>
            <a:ext cx="230657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최소 크기 Min. size</a:t>
            </a:r>
            <a:endParaRPr lang="en-US" sz="950" dirty="0"/>
          </a:p>
        </p:txBody>
      </p:sp>
      <p:sp>
        <p:nvSpPr>
          <p:cNvPr id="20" name="fieldBox_248"/>
          <p:cNvSpPr/>
          <p:nvPr/>
        </p:nvSpPr>
        <p:spPr>
          <a:xfrm>
            <a:off x="2946654" y="5330952"/>
            <a:ext cx="2306574" cy="7040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1" name="fieldValue_249"/>
          <p:cNvSpPr txBox="1"/>
          <p:nvPr/>
        </p:nvSpPr>
        <p:spPr>
          <a:xfrm>
            <a:off x="3001518" y="5349240"/>
            <a:ext cx="2196846" cy="6675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[인쇄 ____mm · 화면 ____px]</a:t>
            </a:r>
            <a:endParaRPr lang="en-US" sz="1000" dirty="0"/>
          </a:p>
        </p:txBody>
      </p:sp>
      <p:sp>
        <p:nvSpPr>
          <p:cNvPr id="22" name="fieldLabel_250"/>
          <p:cNvSpPr txBox="1"/>
          <p:nvPr/>
        </p:nvSpPr>
        <p:spPr>
          <a:xfrm>
            <a:off x="5436108" y="5074920"/>
            <a:ext cx="230657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전용 서체 Typeface</a:t>
            </a:r>
            <a:endParaRPr lang="en-US" sz="950" dirty="0"/>
          </a:p>
        </p:txBody>
      </p:sp>
      <p:sp>
        <p:nvSpPr>
          <p:cNvPr id="23" name="fieldBox_251"/>
          <p:cNvSpPr/>
          <p:nvPr/>
        </p:nvSpPr>
        <p:spPr>
          <a:xfrm>
            <a:off x="5436108" y="5330952"/>
            <a:ext cx="2306574" cy="7040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4" name="fieldValue_252"/>
          <p:cNvSpPr txBox="1"/>
          <p:nvPr/>
        </p:nvSpPr>
        <p:spPr>
          <a:xfrm>
            <a:off x="5490972" y="5349240"/>
            <a:ext cx="2196846" cy="6675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[로고 서체 · 본문 서체]</a:t>
            </a:r>
            <a:endParaRPr lang="en-US" sz="1000" dirty="0"/>
          </a:p>
        </p:txBody>
      </p:sp>
      <p:sp>
        <p:nvSpPr>
          <p:cNvPr id="25" name="fieldLabel_253"/>
          <p:cNvSpPr txBox="1"/>
          <p:nvPr/>
        </p:nvSpPr>
        <p:spPr>
          <a:xfrm>
            <a:off x="7925562" y="5074920"/>
            <a:ext cx="230657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상표 상태 Trademark</a:t>
            </a:r>
            <a:endParaRPr lang="en-US" sz="950" dirty="0"/>
          </a:p>
        </p:txBody>
      </p:sp>
      <p:sp>
        <p:nvSpPr>
          <p:cNvPr id="26" name="fieldBox_254"/>
          <p:cNvSpPr/>
          <p:nvPr/>
        </p:nvSpPr>
        <p:spPr>
          <a:xfrm>
            <a:off x="7925562" y="5330952"/>
            <a:ext cx="2306574" cy="7040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7" name="fieldValue_255"/>
          <p:cNvSpPr txBox="1"/>
          <p:nvPr/>
        </p:nvSpPr>
        <p:spPr>
          <a:xfrm>
            <a:off x="7980426" y="5349240"/>
            <a:ext cx="2196846" cy="6675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[출원·등록 번호 · ™/® 표기 기준]</a:t>
            </a:r>
            <a:endParaRPr lang="en-US" sz="1000" dirty="0"/>
          </a:p>
        </p:txBody>
      </p:sp>
      <p:sp>
        <p:nvSpPr>
          <p:cNvPr id="28" name="guideNote_256"/>
          <p:cNvSpPr txBox="1"/>
          <p:nvPr/>
        </p:nvSpPr>
        <p:spPr>
          <a:xfrm>
            <a:off x="457200" y="6217920"/>
            <a:ext cx="9774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상표 등록 전에는 ® 표기 금지. 국가·상품류별 출원 상태를 확인해 표기.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11  USAGE · 사용 규칙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이렇게 사용하고, 이렇게 쓰지 않음</a:t>
            </a:r>
            <a:endParaRPr lang="en-US" sz="2200" dirty="0"/>
          </a:p>
        </p:txBody>
      </p:sp>
      <p:sp>
        <p:nvSpPr>
          <p:cNvPr id="4" name="subhead_257"/>
          <p:cNvSpPr txBox="1"/>
          <p:nvPr/>
        </p:nvSpPr>
        <p:spPr>
          <a:xfrm>
            <a:off x="457200" y="12435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3"/>
                </a:solidFill>
              </a:rPr>
              <a:t>Do · 이렇게 사용</a:t>
            </a:r>
            <a:endParaRPr lang="en-US" sz="1100" dirty="0"/>
          </a:p>
        </p:txBody>
      </p:sp>
      <p:sp>
        <p:nvSpPr>
          <p:cNvPr id="5" name="art_258"/>
          <p:cNvSpPr/>
          <p:nvPr/>
        </p:nvSpPr>
        <p:spPr>
          <a:xfrm>
            <a:off x="457200" y="1572768"/>
            <a:ext cx="2306574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6" name="mark_O_0"/>
          <p:cNvSpPr/>
          <p:nvPr/>
        </p:nvSpPr>
        <p:spPr>
          <a:xfrm>
            <a:off x="566928" y="1682496"/>
            <a:ext cx="329184" cy="329184"/>
          </a:xfrm>
          <a:prstGeom prst="ellipse">
            <a:avLst/>
          </a:prstGeom>
          <a:solidFill>
            <a:schemeClr val="accent3"/>
          </a:solidFill>
          <a:ln w="6350">
            <a:solidFill>
              <a:schemeClr val="accent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66928" y="1682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O</a:t>
            </a:r>
            <a:endParaRPr lang="en-US" sz="1100" dirty="0"/>
          </a:p>
        </p:txBody>
      </p:sp>
      <p:sp>
        <p:nvSpPr>
          <p:cNvPr id="8" name="caption_259"/>
          <p:cNvSpPr txBox="1"/>
          <p:nvPr/>
        </p:nvSpPr>
        <p:spPr>
          <a:xfrm>
            <a:off x="457200" y="3730752"/>
            <a:ext cx="23065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승인된 포즈·표정 사용</a:t>
            </a:r>
            <a:endParaRPr lang="en-US" sz="950" dirty="0"/>
          </a:p>
        </p:txBody>
      </p:sp>
      <p:sp>
        <p:nvSpPr>
          <p:cNvPr id="9" name="art_260"/>
          <p:cNvSpPr/>
          <p:nvPr/>
        </p:nvSpPr>
        <p:spPr>
          <a:xfrm>
            <a:off x="2946654" y="1572768"/>
            <a:ext cx="2306574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0" name="mark_O_1"/>
          <p:cNvSpPr/>
          <p:nvPr/>
        </p:nvSpPr>
        <p:spPr>
          <a:xfrm>
            <a:off x="3056382" y="1682496"/>
            <a:ext cx="329184" cy="329184"/>
          </a:xfrm>
          <a:prstGeom prst="ellipse">
            <a:avLst/>
          </a:prstGeom>
          <a:solidFill>
            <a:schemeClr val="accent3"/>
          </a:solidFill>
          <a:ln w="6350">
            <a:solidFill>
              <a:schemeClr val="accent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056382" y="1682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O</a:t>
            </a:r>
            <a:endParaRPr lang="en-US" sz="1100" dirty="0"/>
          </a:p>
        </p:txBody>
      </p:sp>
      <p:sp>
        <p:nvSpPr>
          <p:cNvPr id="12" name="caption_261"/>
          <p:cNvSpPr txBox="1"/>
          <p:nvPr/>
        </p:nvSpPr>
        <p:spPr>
          <a:xfrm>
            <a:off x="2946654" y="3730752"/>
            <a:ext cx="23065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지정 컬러 유지</a:t>
            </a:r>
            <a:endParaRPr lang="en-US" sz="950" dirty="0"/>
          </a:p>
        </p:txBody>
      </p:sp>
      <p:sp>
        <p:nvSpPr>
          <p:cNvPr id="13" name="art_262"/>
          <p:cNvSpPr/>
          <p:nvPr/>
        </p:nvSpPr>
        <p:spPr>
          <a:xfrm>
            <a:off x="5436108" y="1572768"/>
            <a:ext cx="2306574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4" name="mark_O_2"/>
          <p:cNvSpPr/>
          <p:nvPr/>
        </p:nvSpPr>
        <p:spPr>
          <a:xfrm>
            <a:off x="5545836" y="1682496"/>
            <a:ext cx="329184" cy="329184"/>
          </a:xfrm>
          <a:prstGeom prst="ellipse">
            <a:avLst/>
          </a:prstGeom>
          <a:solidFill>
            <a:schemeClr val="accent3"/>
          </a:solidFill>
          <a:ln w="6350">
            <a:solidFill>
              <a:schemeClr val="accent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545836" y="1682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O</a:t>
            </a:r>
            <a:endParaRPr lang="en-US" sz="1100" dirty="0"/>
          </a:p>
        </p:txBody>
      </p:sp>
      <p:sp>
        <p:nvSpPr>
          <p:cNvPr id="16" name="caption_263"/>
          <p:cNvSpPr txBox="1"/>
          <p:nvPr/>
        </p:nvSpPr>
        <p:spPr>
          <a:xfrm>
            <a:off x="5436108" y="3730752"/>
            <a:ext cx="23065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로고 주변 여백 확보</a:t>
            </a:r>
            <a:endParaRPr lang="en-US" sz="950" dirty="0"/>
          </a:p>
        </p:txBody>
      </p:sp>
      <p:sp>
        <p:nvSpPr>
          <p:cNvPr id="17" name="art_264"/>
          <p:cNvSpPr/>
          <p:nvPr/>
        </p:nvSpPr>
        <p:spPr>
          <a:xfrm>
            <a:off x="7925562" y="1572768"/>
            <a:ext cx="2306574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8" name="mark_O_3"/>
          <p:cNvSpPr/>
          <p:nvPr/>
        </p:nvSpPr>
        <p:spPr>
          <a:xfrm>
            <a:off x="8035290" y="1682496"/>
            <a:ext cx="329184" cy="329184"/>
          </a:xfrm>
          <a:prstGeom prst="ellipse">
            <a:avLst/>
          </a:prstGeom>
          <a:solidFill>
            <a:schemeClr val="accent3"/>
          </a:solidFill>
          <a:ln w="6350">
            <a:solidFill>
              <a:schemeClr val="accent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035290" y="1682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O</a:t>
            </a:r>
            <a:endParaRPr lang="en-US" sz="1100" dirty="0"/>
          </a:p>
        </p:txBody>
      </p:sp>
      <p:sp>
        <p:nvSpPr>
          <p:cNvPr id="20" name="caption_265"/>
          <p:cNvSpPr txBox="1"/>
          <p:nvPr/>
        </p:nvSpPr>
        <p:spPr>
          <a:xfrm>
            <a:off x="7925562" y="3730752"/>
            <a:ext cx="23065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성격에 맞는 장면 연출</a:t>
            </a:r>
            <a:endParaRPr lang="en-US" sz="950" dirty="0"/>
          </a:p>
        </p:txBody>
      </p:sp>
      <p:sp>
        <p:nvSpPr>
          <p:cNvPr id="21" name="subhead_266"/>
          <p:cNvSpPr txBox="1"/>
          <p:nvPr/>
        </p:nvSpPr>
        <p:spPr>
          <a:xfrm>
            <a:off x="457200" y="407822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Don't · 이렇게 쓰지 않음</a:t>
            </a:r>
            <a:endParaRPr lang="en-US" sz="1100" dirty="0"/>
          </a:p>
        </p:txBody>
      </p:sp>
      <p:sp>
        <p:nvSpPr>
          <p:cNvPr id="22" name="art_267"/>
          <p:cNvSpPr/>
          <p:nvPr/>
        </p:nvSpPr>
        <p:spPr>
          <a:xfrm>
            <a:off x="457200" y="4407408"/>
            <a:ext cx="2306574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3" name="mark_X_0"/>
          <p:cNvSpPr/>
          <p:nvPr/>
        </p:nvSpPr>
        <p:spPr>
          <a:xfrm>
            <a:off x="566928" y="4517136"/>
            <a:ext cx="329184" cy="329184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66928" y="451713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X</a:t>
            </a:r>
            <a:endParaRPr lang="en-US" sz="1100" dirty="0"/>
          </a:p>
        </p:txBody>
      </p:sp>
      <p:sp>
        <p:nvSpPr>
          <p:cNvPr id="25" name="caption_268"/>
          <p:cNvSpPr txBox="1"/>
          <p:nvPr/>
        </p:nvSpPr>
        <p:spPr>
          <a:xfrm>
            <a:off x="457200" y="6565392"/>
            <a:ext cx="23065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비율 늘리기·찌그러뜨리기</a:t>
            </a:r>
            <a:endParaRPr lang="en-US" sz="950" dirty="0"/>
          </a:p>
        </p:txBody>
      </p:sp>
      <p:sp>
        <p:nvSpPr>
          <p:cNvPr id="26" name="art_269"/>
          <p:cNvSpPr/>
          <p:nvPr/>
        </p:nvSpPr>
        <p:spPr>
          <a:xfrm>
            <a:off x="2946654" y="4407408"/>
            <a:ext cx="2306574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27" name="mark_X_1"/>
          <p:cNvSpPr/>
          <p:nvPr/>
        </p:nvSpPr>
        <p:spPr>
          <a:xfrm>
            <a:off x="3056382" y="4517136"/>
            <a:ext cx="329184" cy="329184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3056382" y="451713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X</a:t>
            </a:r>
            <a:endParaRPr lang="en-US" sz="1100" dirty="0"/>
          </a:p>
        </p:txBody>
      </p:sp>
      <p:sp>
        <p:nvSpPr>
          <p:cNvPr id="29" name="caption_270"/>
          <p:cNvSpPr txBox="1"/>
          <p:nvPr/>
        </p:nvSpPr>
        <p:spPr>
          <a:xfrm>
            <a:off x="2946654" y="6565392"/>
            <a:ext cx="23065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임의 색 변경</a:t>
            </a:r>
            <a:endParaRPr lang="en-US" sz="950" dirty="0"/>
          </a:p>
        </p:txBody>
      </p:sp>
      <p:sp>
        <p:nvSpPr>
          <p:cNvPr id="30" name="art_271"/>
          <p:cNvSpPr/>
          <p:nvPr/>
        </p:nvSpPr>
        <p:spPr>
          <a:xfrm>
            <a:off x="5436108" y="4407408"/>
            <a:ext cx="2306574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31" name="mark_X_2"/>
          <p:cNvSpPr/>
          <p:nvPr/>
        </p:nvSpPr>
        <p:spPr>
          <a:xfrm>
            <a:off x="5545836" y="4517136"/>
            <a:ext cx="329184" cy="329184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545836" y="451713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X</a:t>
            </a:r>
            <a:endParaRPr lang="en-US" sz="1100" dirty="0"/>
          </a:p>
        </p:txBody>
      </p:sp>
      <p:sp>
        <p:nvSpPr>
          <p:cNvPr id="33" name="caption_272"/>
          <p:cNvSpPr txBox="1"/>
          <p:nvPr/>
        </p:nvSpPr>
        <p:spPr>
          <a:xfrm>
            <a:off x="5436108" y="6565392"/>
            <a:ext cx="23065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외곽선·질감 제거</a:t>
            </a:r>
            <a:endParaRPr lang="en-US" sz="950" dirty="0"/>
          </a:p>
        </p:txBody>
      </p:sp>
      <p:sp>
        <p:nvSpPr>
          <p:cNvPr id="34" name="art_273"/>
          <p:cNvSpPr/>
          <p:nvPr/>
        </p:nvSpPr>
        <p:spPr>
          <a:xfrm>
            <a:off x="7925562" y="4407408"/>
            <a:ext cx="2306574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35" name="mark_X_3"/>
          <p:cNvSpPr/>
          <p:nvPr/>
        </p:nvSpPr>
        <p:spPr>
          <a:xfrm>
            <a:off x="8035290" y="4517136"/>
            <a:ext cx="329184" cy="329184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035290" y="451713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X</a:t>
            </a:r>
            <a:endParaRPr lang="en-US" sz="1100" dirty="0"/>
          </a:p>
        </p:txBody>
      </p:sp>
      <p:sp>
        <p:nvSpPr>
          <p:cNvPr id="37" name="caption_274"/>
          <p:cNvSpPr txBox="1"/>
          <p:nvPr/>
        </p:nvSpPr>
        <p:spPr>
          <a:xfrm>
            <a:off x="7925562" y="6565392"/>
            <a:ext cx="23065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성격과 다른 행동·문구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12  APPLICATIONS · 상품 적용·승인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상품 적용 예시와 승인 절차</a:t>
            </a:r>
            <a:endParaRPr lang="en-US" sz="2200" dirty="0"/>
          </a:p>
        </p:txBody>
      </p:sp>
      <p:sp>
        <p:nvSpPr>
          <p:cNvPr id="4" name="art_275"/>
          <p:cNvSpPr/>
          <p:nvPr/>
        </p:nvSpPr>
        <p:spPr>
          <a:xfrm>
            <a:off x="457200" y="1234440"/>
            <a:ext cx="2286000" cy="2606040"/>
          </a:xfrm>
          <a:prstGeom prst="roundRect">
            <a:avLst>
              <a:gd name="adj" fmla="val 24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artLabel_276"/>
          <p:cNvSpPr txBox="1"/>
          <p:nvPr/>
        </p:nvSpPr>
        <p:spPr>
          <a:xfrm>
            <a:off x="512064" y="1289304"/>
            <a:ext cx="2176272" cy="2496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[문구·잡화]</a:t>
            </a:r>
            <a:endParaRPr lang="en-US" sz="1000" dirty="0"/>
          </a:p>
        </p:txBody>
      </p:sp>
      <p:sp>
        <p:nvSpPr>
          <p:cNvPr id="6" name="art_277"/>
          <p:cNvSpPr/>
          <p:nvPr/>
        </p:nvSpPr>
        <p:spPr>
          <a:xfrm>
            <a:off x="2926080" y="1234440"/>
            <a:ext cx="2286000" cy="2606040"/>
          </a:xfrm>
          <a:prstGeom prst="roundRect">
            <a:avLst>
              <a:gd name="adj" fmla="val 24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7" name="artLabel_278"/>
          <p:cNvSpPr txBox="1"/>
          <p:nvPr/>
        </p:nvSpPr>
        <p:spPr>
          <a:xfrm>
            <a:off x="2980944" y="1289304"/>
            <a:ext cx="2176272" cy="2496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[봉제 인형]</a:t>
            </a:r>
            <a:endParaRPr lang="en-US" sz="1000" dirty="0"/>
          </a:p>
        </p:txBody>
      </p:sp>
      <p:sp>
        <p:nvSpPr>
          <p:cNvPr id="8" name="art_279"/>
          <p:cNvSpPr/>
          <p:nvPr/>
        </p:nvSpPr>
        <p:spPr>
          <a:xfrm>
            <a:off x="457200" y="4023360"/>
            <a:ext cx="2286000" cy="2606040"/>
          </a:xfrm>
          <a:prstGeom prst="roundRect">
            <a:avLst>
              <a:gd name="adj" fmla="val 24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9" name="artLabel_280"/>
          <p:cNvSpPr txBox="1"/>
          <p:nvPr/>
        </p:nvSpPr>
        <p:spPr>
          <a:xfrm>
            <a:off x="512064" y="4078224"/>
            <a:ext cx="2176272" cy="2496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[그림책 표지]</a:t>
            </a:r>
            <a:endParaRPr lang="en-US" sz="1000" dirty="0"/>
          </a:p>
        </p:txBody>
      </p:sp>
      <p:sp>
        <p:nvSpPr>
          <p:cNvPr id="10" name="art_281"/>
          <p:cNvSpPr/>
          <p:nvPr/>
        </p:nvSpPr>
        <p:spPr>
          <a:xfrm>
            <a:off x="2926080" y="4023360"/>
            <a:ext cx="2286000" cy="2606040"/>
          </a:xfrm>
          <a:prstGeom prst="roundRect">
            <a:avLst>
              <a:gd name="adj" fmla="val 240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11" name="artLabel_282"/>
          <p:cNvSpPr txBox="1"/>
          <p:nvPr/>
        </p:nvSpPr>
        <p:spPr>
          <a:xfrm>
            <a:off x="2980944" y="4078224"/>
            <a:ext cx="2176272" cy="2496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[디지털 · 스티커 · 앱]</a:t>
            </a:r>
            <a:endParaRPr lang="en-US" sz="1000" dirty="0"/>
          </a:p>
        </p:txBody>
      </p:sp>
      <p:sp>
        <p:nvSpPr>
          <p:cNvPr id="12" name="fieldLabel_283"/>
          <p:cNvSpPr txBox="1"/>
          <p:nvPr/>
        </p:nvSpPr>
        <p:spPr>
          <a:xfrm>
            <a:off x="5486400" y="1234440"/>
            <a:ext cx="4745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저작권 표기 Copyright line</a:t>
            </a:r>
            <a:endParaRPr lang="en-US" sz="950" dirty="0"/>
          </a:p>
        </p:txBody>
      </p:sp>
      <p:sp>
        <p:nvSpPr>
          <p:cNvPr id="13" name="fieldBox_284"/>
          <p:cNvSpPr/>
          <p:nvPr/>
        </p:nvSpPr>
        <p:spPr>
          <a:xfrm>
            <a:off x="5486400" y="1490472"/>
            <a:ext cx="4745736" cy="70408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4" name="fieldValue_285"/>
          <p:cNvSpPr txBox="1"/>
          <p:nvPr/>
        </p:nvSpPr>
        <p:spPr>
          <a:xfrm>
            <a:off x="5541264" y="1508760"/>
            <a:ext cx="4636008" cy="6675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[© 연도 권리자. All rights reserved.]</a:t>
            </a:r>
            <a:endParaRPr lang="en-US" sz="1000" dirty="0"/>
          </a:p>
        </p:txBody>
      </p:sp>
      <p:sp>
        <p:nvSpPr>
          <p:cNvPr id="15" name="subhead_286"/>
          <p:cNvSpPr txBox="1"/>
          <p:nvPr/>
        </p:nvSpPr>
        <p:spPr>
          <a:xfrm>
            <a:off x="5486400" y="2377440"/>
            <a:ext cx="4745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승인 절차 Approval</a:t>
            </a:r>
            <a:endParaRPr lang="en-US" sz="1100" dirty="0"/>
          </a:p>
        </p:txBody>
      </p:sp>
      <p:sp>
        <p:nvSpPr>
          <p:cNvPr id="16" name="step1"/>
          <p:cNvSpPr/>
          <p:nvPr/>
        </p:nvSpPr>
        <p:spPr>
          <a:xfrm>
            <a:off x="5486400" y="2743200"/>
            <a:ext cx="384048" cy="384048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0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1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989320" y="2743200"/>
            <a:ext cx="4242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상품 기획안 제출 — 상품군 · 수량 · 판매처</a:t>
            </a:r>
            <a:endParaRPr lang="en-US" sz="1000" dirty="0"/>
          </a:p>
        </p:txBody>
      </p:sp>
      <p:sp>
        <p:nvSpPr>
          <p:cNvPr id="19" name="step2"/>
          <p:cNvSpPr/>
          <p:nvPr/>
        </p:nvSpPr>
        <p:spPr>
          <a:xfrm>
            <a:off x="5486400" y="3337560"/>
            <a:ext cx="384048" cy="384048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0" y="3337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2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989320" y="3337560"/>
            <a:ext cx="4242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디자인 시안 검토 — [____ 영업일 안에 회신]</a:t>
            </a:r>
            <a:endParaRPr lang="en-US" sz="1000" dirty="0"/>
          </a:p>
        </p:txBody>
      </p:sp>
      <p:sp>
        <p:nvSpPr>
          <p:cNvPr id="22" name="step3"/>
          <p:cNvSpPr/>
          <p:nvPr/>
        </p:nvSpPr>
        <p:spPr>
          <a:xfrm>
            <a:off x="5486400" y="3931920"/>
            <a:ext cx="384048" cy="384048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0" y="3931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3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989320" y="3931920"/>
            <a:ext cx="4242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실물 샘플 검토 — 색 · 비율 · 품질</a:t>
            </a:r>
            <a:endParaRPr lang="en-US" sz="1000" dirty="0"/>
          </a:p>
        </p:txBody>
      </p:sp>
      <p:sp>
        <p:nvSpPr>
          <p:cNvPr id="25" name="step4"/>
          <p:cNvSpPr/>
          <p:nvPr/>
        </p:nvSpPr>
        <p:spPr>
          <a:xfrm>
            <a:off x="5486400" y="4526280"/>
            <a:ext cx="384048" cy="384048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486400" y="4526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4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5989320" y="4526280"/>
            <a:ext cx="42428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생산·판매 승인 — 출시 후 판매 보고</a:t>
            </a:r>
            <a:endParaRPr lang="en-US" sz="1000" dirty="0"/>
          </a:p>
        </p:txBody>
      </p:sp>
      <p:sp>
        <p:nvSpPr>
          <p:cNvPr id="28" name="fieldLabel_287"/>
          <p:cNvSpPr txBox="1"/>
          <p:nvPr/>
        </p:nvSpPr>
        <p:spPr>
          <a:xfrm>
            <a:off x="5486400" y="5212080"/>
            <a:ext cx="4745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승인 담당 Contact</a:t>
            </a:r>
            <a:endParaRPr lang="en-US" sz="950" dirty="0"/>
          </a:p>
        </p:txBody>
      </p:sp>
      <p:sp>
        <p:nvSpPr>
          <p:cNvPr id="29" name="fieldBox_288"/>
          <p:cNvSpPr/>
          <p:nvPr/>
        </p:nvSpPr>
        <p:spPr>
          <a:xfrm>
            <a:off x="5486400" y="5468112"/>
            <a:ext cx="4745736" cy="65836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0" name="fieldValue_289"/>
          <p:cNvSpPr txBox="1"/>
          <p:nvPr/>
        </p:nvSpPr>
        <p:spPr>
          <a:xfrm>
            <a:off x="5541264" y="5486400"/>
            <a:ext cx="4636008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[담당자 · 이메일 · 회신 기한]</a:t>
            </a:r>
            <a:endParaRPr lang="en-US" sz="1000" dirty="0"/>
          </a:p>
        </p:txBody>
      </p:sp>
      <p:sp>
        <p:nvSpPr>
          <p:cNvPr id="31" name="guideNote_290"/>
          <p:cNvSpPr txBox="1"/>
          <p:nvPr/>
        </p:nvSpPr>
        <p:spPr>
          <a:xfrm>
            <a:off x="5486400" y="6263640"/>
            <a:ext cx="47457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승인 기한·보고 주기는 라이선스 계약서 조항과 일치시킴.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chemeClr val="accent1"/>
                </a:solidFill>
              </a:rPr>
              <a:t>13  PROFILE · 조연 프로필(반복 양식)</a:t>
            </a:r>
            <a:endParaRPr lang="en-US" sz="95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12064"/>
            <a:ext cx="9774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[캐릭터명 / Name]</a:t>
            </a:r>
            <a:endParaRPr lang="en-US" sz="2200" dirty="0"/>
          </a:p>
        </p:txBody>
      </p:sp>
      <p:sp>
        <p:nvSpPr>
          <p:cNvPr id="4" name="art_291"/>
          <p:cNvSpPr/>
          <p:nvPr/>
        </p:nvSpPr>
        <p:spPr>
          <a:xfrm>
            <a:off x="457200" y="1234440"/>
            <a:ext cx="3566160" cy="5669280"/>
          </a:xfrm>
          <a:prstGeom prst="roundRect">
            <a:avLst>
              <a:gd name="adj" fmla="val 1538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dash"/>
          </a:ln>
        </p:spPr>
      </p:sp>
      <p:sp>
        <p:nvSpPr>
          <p:cNvPr id="5" name="artLabel_292"/>
          <p:cNvSpPr txBox="1"/>
          <p:nvPr/>
        </p:nvSpPr>
        <p:spPr>
          <a:xfrm>
            <a:off x="512064" y="1289304"/>
            <a:ext cx="3456432" cy="5559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[대표 일러스트]</a:t>
            </a:r>
            <a:endParaRPr lang="en-US" sz="1000" dirty="0"/>
          </a:p>
        </p:txBody>
      </p:sp>
      <p:sp>
        <p:nvSpPr>
          <p:cNvPr id="6" name="fieldLabel_293"/>
          <p:cNvSpPr txBox="1"/>
          <p:nvPr/>
        </p:nvSpPr>
        <p:spPr>
          <a:xfrm>
            <a:off x="4297680" y="1234440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이름 Name</a:t>
            </a:r>
            <a:endParaRPr lang="en-US" sz="950" dirty="0"/>
          </a:p>
        </p:txBody>
      </p:sp>
      <p:sp>
        <p:nvSpPr>
          <p:cNvPr id="7" name="fieldBox_294"/>
          <p:cNvSpPr/>
          <p:nvPr/>
        </p:nvSpPr>
        <p:spPr>
          <a:xfrm>
            <a:off x="4297680" y="1490472"/>
            <a:ext cx="2852928" cy="56692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8" name="fieldValue_295"/>
          <p:cNvSpPr txBox="1"/>
          <p:nvPr/>
        </p:nvSpPr>
        <p:spPr>
          <a:xfrm>
            <a:off x="4352544" y="1508760"/>
            <a:ext cx="274320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[국문 / 영문]</a:t>
            </a:r>
            <a:endParaRPr lang="en-US" sz="1000" dirty="0"/>
          </a:p>
        </p:txBody>
      </p:sp>
      <p:sp>
        <p:nvSpPr>
          <p:cNvPr id="9" name="fieldLabel_296"/>
          <p:cNvSpPr txBox="1"/>
          <p:nvPr/>
        </p:nvSpPr>
        <p:spPr>
          <a:xfrm>
            <a:off x="7379208" y="1234440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종 · 역할 Species · Role</a:t>
            </a:r>
            <a:endParaRPr lang="en-US" sz="950" dirty="0"/>
          </a:p>
        </p:txBody>
      </p:sp>
      <p:sp>
        <p:nvSpPr>
          <p:cNvPr id="10" name="fieldBox_297"/>
          <p:cNvSpPr/>
          <p:nvPr/>
        </p:nvSpPr>
        <p:spPr>
          <a:xfrm>
            <a:off x="7379208" y="1490472"/>
            <a:ext cx="2852928" cy="56692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1" name="fieldValue_298"/>
          <p:cNvSpPr txBox="1"/>
          <p:nvPr/>
        </p:nvSpPr>
        <p:spPr>
          <a:xfrm>
            <a:off x="7434072" y="1508760"/>
            <a:ext cx="2743200" cy="5303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[예: 부엉이 · 중재자]</a:t>
            </a:r>
            <a:endParaRPr lang="en-US" sz="1000" dirty="0"/>
          </a:p>
        </p:txBody>
      </p:sp>
      <p:sp>
        <p:nvSpPr>
          <p:cNvPr id="12" name="fieldLabel_299"/>
          <p:cNvSpPr txBox="1"/>
          <p:nvPr/>
        </p:nvSpPr>
        <p:spPr>
          <a:xfrm>
            <a:off x="4297680" y="2176272"/>
            <a:ext cx="5934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한 문장 소개 One-liner</a:t>
            </a:r>
            <a:endParaRPr lang="en-US" sz="950" dirty="0"/>
          </a:p>
        </p:txBody>
      </p:sp>
      <p:sp>
        <p:nvSpPr>
          <p:cNvPr id="13" name="fieldBox_300"/>
          <p:cNvSpPr/>
          <p:nvPr/>
        </p:nvSpPr>
        <p:spPr>
          <a:xfrm>
            <a:off x="4297680" y="2432304"/>
            <a:ext cx="5934456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4" name="fieldValue_301"/>
          <p:cNvSpPr txBox="1"/>
          <p:nvPr/>
        </p:nvSpPr>
        <p:spPr>
          <a:xfrm>
            <a:off x="4352544" y="2450592"/>
            <a:ext cx="5824728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 ]</a:t>
            </a:r>
            <a:endParaRPr lang="en-US" sz="1000" dirty="0"/>
          </a:p>
        </p:txBody>
      </p:sp>
      <p:sp>
        <p:nvSpPr>
          <p:cNvPr id="15" name="fieldLabel_302"/>
          <p:cNvSpPr txBox="1"/>
          <p:nvPr/>
        </p:nvSpPr>
        <p:spPr>
          <a:xfrm>
            <a:off x="4297680" y="3163824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성격 키워드 3 Personality</a:t>
            </a:r>
            <a:endParaRPr lang="en-US" sz="950" dirty="0"/>
          </a:p>
        </p:txBody>
      </p:sp>
      <p:sp>
        <p:nvSpPr>
          <p:cNvPr id="16" name="fieldBox_303"/>
          <p:cNvSpPr/>
          <p:nvPr/>
        </p:nvSpPr>
        <p:spPr>
          <a:xfrm>
            <a:off x="4297680" y="3419856"/>
            <a:ext cx="2852928" cy="65836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17" name="fieldValue_304"/>
          <p:cNvSpPr txBox="1"/>
          <p:nvPr/>
        </p:nvSpPr>
        <p:spPr>
          <a:xfrm>
            <a:off x="4352544" y="3438144"/>
            <a:ext cx="2743200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 ]</a:t>
            </a:r>
            <a:endParaRPr lang="en-US" sz="1000" dirty="0"/>
          </a:p>
        </p:txBody>
      </p:sp>
      <p:sp>
        <p:nvSpPr>
          <p:cNvPr id="18" name="fieldLabel_305"/>
          <p:cNvSpPr txBox="1"/>
          <p:nvPr/>
        </p:nvSpPr>
        <p:spPr>
          <a:xfrm>
            <a:off x="7379208" y="3163824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에다와의 관계 With Eda</a:t>
            </a:r>
            <a:endParaRPr lang="en-US" sz="950" dirty="0"/>
          </a:p>
        </p:txBody>
      </p:sp>
      <p:sp>
        <p:nvSpPr>
          <p:cNvPr id="19" name="fieldBox_306"/>
          <p:cNvSpPr/>
          <p:nvPr/>
        </p:nvSpPr>
        <p:spPr>
          <a:xfrm>
            <a:off x="7379208" y="3419856"/>
            <a:ext cx="2852928" cy="65836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0" name="fieldValue_307"/>
          <p:cNvSpPr txBox="1"/>
          <p:nvPr/>
        </p:nvSpPr>
        <p:spPr>
          <a:xfrm>
            <a:off x="7434072" y="3438144"/>
            <a:ext cx="2743200" cy="6217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 ]</a:t>
            </a:r>
            <a:endParaRPr lang="en-US" sz="1000" dirty="0"/>
          </a:p>
        </p:txBody>
      </p:sp>
      <p:sp>
        <p:nvSpPr>
          <p:cNvPr id="21" name="fieldLabel_308"/>
          <p:cNvSpPr txBox="1"/>
          <p:nvPr/>
        </p:nvSpPr>
        <p:spPr>
          <a:xfrm>
            <a:off x="4297680" y="4197096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시그니처 행동 Signature actions</a:t>
            </a:r>
            <a:endParaRPr lang="en-US" sz="950" dirty="0"/>
          </a:p>
        </p:txBody>
      </p:sp>
      <p:sp>
        <p:nvSpPr>
          <p:cNvPr id="22" name="fieldBox_309"/>
          <p:cNvSpPr/>
          <p:nvPr/>
        </p:nvSpPr>
        <p:spPr>
          <a:xfrm>
            <a:off x="4297680" y="4453128"/>
            <a:ext cx="2852928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3" name="fieldValue_310"/>
          <p:cNvSpPr txBox="1"/>
          <p:nvPr/>
        </p:nvSpPr>
        <p:spPr>
          <a:xfrm>
            <a:off x="4352544" y="4471416"/>
            <a:ext cx="27432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 ]</a:t>
            </a:r>
            <a:endParaRPr lang="en-US" sz="1000" dirty="0"/>
          </a:p>
        </p:txBody>
      </p:sp>
      <p:sp>
        <p:nvSpPr>
          <p:cNvPr id="24" name="fieldLabel_311"/>
          <p:cNvSpPr txBox="1"/>
          <p:nvPr/>
        </p:nvSpPr>
        <p:spPr>
          <a:xfrm>
            <a:off x="7379208" y="4197096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소리 · 악기 Sound</a:t>
            </a:r>
            <a:endParaRPr lang="en-US" sz="950" dirty="0"/>
          </a:p>
        </p:txBody>
      </p:sp>
      <p:sp>
        <p:nvSpPr>
          <p:cNvPr id="25" name="fieldBox_312"/>
          <p:cNvSpPr/>
          <p:nvPr/>
        </p:nvSpPr>
        <p:spPr>
          <a:xfrm>
            <a:off x="7379208" y="4453128"/>
            <a:ext cx="2852928" cy="8412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6" name="fieldValue_313"/>
          <p:cNvSpPr txBox="1"/>
          <p:nvPr/>
        </p:nvSpPr>
        <p:spPr>
          <a:xfrm>
            <a:off x="7434072" y="4471416"/>
            <a:ext cx="2743200" cy="8046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[예: 첼로 활 · 깡통 트럼펫 · 녹음기]</a:t>
            </a:r>
            <a:endParaRPr lang="en-US" sz="1000" dirty="0"/>
          </a:p>
        </p:txBody>
      </p:sp>
      <p:sp>
        <p:nvSpPr>
          <p:cNvPr id="27" name="fieldLabel_314"/>
          <p:cNvSpPr txBox="1"/>
          <p:nvPr/>
        </p:nvSpPr>
        <p:spPr>
          <a:xfrm>
            <a:off x="4297680" y="5413248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대표 색 Key colors</a:t>
            </a:r>
            <a:endParaRPr lang="en-US" sz="950" dirty="0"/>
          </a:p>
        </p:txBody>
      </p:sp>
      <p:sp>
        <p:nvSpPr>
          <p:cNvPr id="28" name="fieldBox_315"/>
          <p:cNvSpPr/>
          <p:nvPr/>
        </p:nvSpPr>
        <p:spPr>
          <a:xfrm>
            <a:off x="4297680" y="5669280"/>
            <a:ext cx="2852928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29" name="fieldValue_316"/>
          <p:cNvSpPr txBox="1"/>
          <p:nvPr/>
        </p:nvSpPr>
        <p:spPr>
          <a:xfrm>
            <a:off x="4352544" y="5687568"/>
            <a:ext cx="2743200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[HEX 2~3개]</a:t>
            </a:r>
            <a:endParaRPr lang="en-US" sz="1000" dirty="0"/>
          </a:p>
        </p:txBody>
      </p:sp>
      <p:sp>
        <p:nvSpPr>
          <p:cNvPr id="30" name="fieldLabel_317"/>
          <p:cNvSpPr txBox="1"/>
          <p:nvPr/>
        </p:nvSpPr>
        <p:spPr>
          <a:xfrm>
            <a:off x="7379208" y="5413248"/>
            <a:ext cx="2852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쓰지 않는 표현 Never</a:t>
            </a:r>
            <a:endParaRPr lang="en-US" sz="950" dirty="0"/>
          </a:p>
        </p:txBody>
      </p:sp>
      <p:sp>
        <p:nvSpPr>
          <p:cNvPr id="31" name="fieldBox_318"/>
          <p:cNvSpPr/>
          <p:nvPr/>
        </p:nvSpPr>
        <p:spPr>
          <a:xfrm>
            <a:off x="7379208" y="5669280"/>
            <a:ext cx="2852928" cy="612648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/>
            </a:solidFill>
            <a:prstDash val="solid"/>
          </a:ln>
        </p:spPr>
      </p:sp>
      <p:sp>
        <p:nvSpPr>
          <p:cNvPr id="32" name="fieldValue_319"/>
          <p:cNvSpPr txBox="1"/>
          <p:nvPr/>
        </p:nvSpPr>
        <p:spPr>
          <a:xfrm>
            <a:off x="7434072" y="5687568"/>
            <a:ext cx="2743200" cy="57607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00" dirty="0">
                <a:solidFill>
                  <a:schemeClr val="accent6"/>
                </a:solidFill>
              </a:rPr>
              <a:t>[ ]</a:t>
            </a:r>
            <a:endParaRPr lang="en-US" sz="1000" dirty="0"/>
          </a:p>
        </p:txBody>
      </p:sp>
      <p:sp>
        <p:nvSpPr>
          <p:cNvPr id="33" name="guideNote_320"/>
          <p:cNvSpPr txBox="1"/>
          <p:nvPr/>
        </p:nvSpPr>
        <p:spPr>
          <a:xfrm>
            <a:off x="4297680" y="6400800"/>
            <a:ext cx="5934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i="1" dirty="0">
                <a:solidFill>
                  <a:schemeClr val="accent4"/>
                </a:solidFill>
              </a:rPr>
              <a:t>작성 안내 · </a:t>
            </a:r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이 쪽을 복제해 요한·클라이버·한나·하칸·글레니·카나·나리·리아 프로필을 작성.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802368" y="7223760"/>
            <a:ext cx="429768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a Fair Kit">
  <a:themeElements>
    <a:clrScheme name="Eda Fair Kit">
      <a:dk1>
        <a:srgbClr val="23202A"/>
      </a:dk1>
      <a:lt1>
        <a:srgbClr val="FFFFFF"/>
      </a:lt1>
      <a:dk2>
        <a:srgbClr val="5C1F33"/>
      </a:dk2>
      <a:lt2>
        <a:srgbClr val="F2F0F3"/>
      </a:lt2>
      <a:accent1>
        <a:srgbClr val="5C1F33"/>
      </a:accent1>
      <a:accent2>
        <a:srgbClr val="B8902A"/>
      </a:accent2>
      <a:accent3>
        <a:srgbClr val="3E6B5A"/>
      </a:accent3>
      <a:accent4>
        <a:srgbClr val="4F6386"/>
      </a:accent4>
      <a:accent5>
        <a:srgbClr val="C2703D"/>
      </a:accent5>
      <a:accent6>
        <a:srgbClr val="8C8794"/>
      </a:accent6>
      <a:hlink>
        <a:srgbClr val="3B5BA5"/>
      </a:hlink>
      <a:folHlink>
        <a:srgbClr val="6F4A8E"/>
      </a:folHlink>
    </a:clrScheme>
    <a:fontScheme name="Eda Fair Kit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Eda, the Cat Maestro — Character Style Sheet Template</dc:title>
  <dc:subject>PptxGenJS Presentation</dc:subject>
  <dc:creator>VOCES A&amp;T</dc:creator>
  <cp:lastModifiedBy>VOCES A&amp;T</cp:lastModifiedBy>
  <cp:revision>1</cp:revision>
  <dcterms:created xsi:type="dcterms:W3CDTF">2026-10-25T11:54:11Z</dcterms:created>
  <dcterms:modified xsi:type="dcterms:W3CDTF">2026-10-25T11:54:11Z</dcterms:modified>
</cp:coreProperties>
</file>